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2" r:id="rId2"/>
    <p:sldId id="257" r:id="rId3"/>
    <p:sldId id="284" r:id="rId4"/>
    <p:sldId id="285" r:id="rId5"/>
    <p:sldId id="309" r:id="rId6"/>
    <p:sldId id="302" r:id="rId7"/>
    <p:sldId id="262" r:id="rId8"/>
    <p:sldId id="291" r:id="rId9"/>
    <p:sldId id="310" r:id="rId10"/>
    <p:sldId id="311" r:id="rId11"/>
    <p:sldId id="313" r:id="rId12"/>
    <p:sldId id="287" r:id="rId13"/>
    <p:sldId id="312" r:id="rId14"/>
    <p:sldId id="306" r:id="rId15"/>
    <p:sldId id="307" r:id="rId16"/>
    <p:sldId id="308" r:id="rId17"/>
    <p:sldId id="305" r:id="rId18"/>
    <p:sldId id="261" r:id="rId1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540"/>
    <a:srgbClr val="74B92B"/>
    <a:srgbClr val="75B82B"/>
    <a:srgbClr val="00C5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C6907B-0609-47FC-987E-F765CB77B356}" v="64" dt="2025-10-27T11:56:58.768"/>
    <p1510:client id="{7A445540-3D0C-480F-99E3-A02BBBEE8CE0}" v="94" dt="2025-10-27T11:30:30.46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48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nzitie Justa" userId="971f8e45f81bf531" providerId="LiveId" clId="{21920D54-3F74-4FB0-A393-528444177528}"/>
    <pc:docChg chg="undo custSel modSld">
      <pc:chgData name="Tranzitie Justa" userId="971f8e45f81bf531" providerId="LiveId" clId="{21920D54-3F74-4FB0-A393-528444177528}" dt="2025-10-27T11:56:58.768" v="68" actId="1076"/>
      <pc:docMkLst>
        <pc:docMk/>
      </pc:docMkLst>
      <pc:sldChg chg="addSp delSp modSp mod">
        <pc:chgData name="Tranzitie Justa" userId="971f8e45f81bf531" providerId="LiveId" clId="{21920D54-3F74-4FB0-A393-528444177528}" dt="2025-10-27T11:56:58.768" v="68" actId="1076"/>
        <pc:sldMkLst>
          <pc:docMk/>
          <pc:sldMk cId="630149888" sldId="261"/>
        </pc:sldMkLst>
        <pc:picChg chg="del">
          <ac:chgData name="Tranzitie Justa" userId="971f8e45f81bf531" providerId="LiveId" clId="{21920D54-3F74-4FB0-A393-528444177528}" dt="2025-10-27T11:56:30.077" v="65" actId="478"/>
          <ac:picMkLst>
            <pc:docMk/>
            <pc:sldMk cId="630149888" sldId="261"/>
            <ac:picMk id="3" creationId="{91DA28ED-F89E-1801-BCA4-37E42888A294}"/>
          </ac:picMkLst>
        </pc:picChg>
        <pc:picChg chg="add mod">
          <ac:chgData name="Tranzitie Justa" userId="971f8e45f81bf531" providerId="LiveId" clId="{21920D54-3F74-4FB0-A393-528444177528}" dt="2025-10-27T11:56:58.768" v="68" actId="1076"/>
          <ac:picMkLst>
            <pc:docMk/>
            <pc:sldMk cId="630149888" sldId="261"/>
            <ac:picMk id="4" creationId="{5C7F081B-E2FA-BDC5-3C8C-C4285AFECB28}"/>
          </ac:picMkLst>
        </pc:picChg>
      </pc:sldChg>
      <pc:sldChg chg="addSp delSp modSp mod">
        <pc:chgData name="Tranzitie Justa" userId="971f8e45f81bf531" providerId="LiveId" clId="{21920D54-3F74-4FB0-A393-528444177528}" dt="2025-10-27T11:56:23.215" v="64" actId="962"/>
        <pc:sldMkLst>
          <pc:docMk/>
          <pc:sldMk cId="211670568" sldId="282"/>
        </pc:sldMkLst>
        <pc:picChg chg="del">
          <ac:chgData name="Tranzitie Justa" userId="971f8e45f81bf531" providerId="LiveId" clId="{21920D54-3F74-4FB0-A393-528444177528}" dt="2025-10-27T11:56:14.616" v="61" actId="478"/>
          <ac:picMkLst>
            <pc:docMk/>
            <pc:sldMk cId="211670568" sldId="282"/>
            <ac:picMk id="6" creationId="{7FACFA87-67E8-34AC-63C2-68FFDC5FC42D}"/>
          </ac:picMkLst>
        </pc:picChg>
        <pc:picChg chg="add mod">
          <ac:chgData name="Tranzitie Justa" userId="971f8e45f81bf531" providerId="LiveId" clId="{21920D54-3F74-4FB0-A393-528444177528}" dt="2025-10-27T11:56:23.215" v="64" actId="962"/>
          <ac:picMkLst>
            <pc:docMk/>
            <pc:sldMk cId="211670568" sldId="282"/>
            <ac:picMk id="7" creationId="{739E2CCD-F4D3-1724-A18C-99D4D0EBC955}"/>
          </ac:picMkLst>
        </pc:picChg>
      </pc:sldChg>
      <pc:sldChg chg="addSp modSp mod modClrScheme chgLayout">
        <pc:chgData name="Tranzitie Justa" userId="971f8e45f81bf531" providerId="LiveId" clId="{21920D54-3F74-4FB0-A393-528444177528}" dt="2025-10-27T11:38:29.331" v="53" actId="1076"/>
        <pc:sldMkLst>
          <pc:docMk/>
          <pc:sldMk cId="0" sldId="287"/>
        </pc:sldMkLst>
        <pc:spChg chg="mod">
          <ac:chgData name="Tranzitie Justa" userId="971f8e45f81bf531" providerId="LiveId" clId="{21920D54-3F74-4FB0-A393-528444177528}" dt="2025-10-27T11:38:24.293" v="51" actId="26606"/>
          <ac:spMkLst>
            <pc:docMk/>
            <pc:sldMk cId="0" sldId="287"/>
            <ac:spMk id="2" creationId="{00000000-0000-0000-0000-000000000000}"/>
          </ac:spMkLst>
        </pc:spChg>
        <pc:spChg chg="mod ord">
          <ac:chgData name="Tranzitie Justa" userId="971f8e45f81bf531" providerId="LiveId" clId="{21920D54-3F74-4FB0-A393-528444177528}" dt="2025-10-27T11:38:24.293" v="51" actId="26606"/>
          <ac:spMkLst>
            <pc:docMk/>
            <pc:sldMk cId="0" sldId="287"/>
            <ac:spMk id="3" creationId="{00000000-0000-0000-0000-000000000000}"/>
          </ac:spMkLst>
        </pc:spChg>
        <pc:picChg chg="add mod">
          <ac:chgData name="Tranzitie Justa" userId="971f8e45f81bf531" providerId="LiveId" clId="{21920D54-3F74-4FB0-A393-528444177528}" dt="2025-10-27T11:38:29.331" v="53" actId="1076"/>
          <ac:picMkLst>
            <pc:docMk/>
            <pc:sldMk cId="0" sldId="287"/>
            <ac:picMk id="5" creationId="{6D8F2711-04E1-3ED4-5FC6-ED694CDB0ADE}"/>
          </ac:picMkLst>
        </pc:picChg>
      </pc:sldChg>
      <pc:sldChg chg="addSp modSp mod modClrScheme chgLayout">
        <pc:chgData name="Tranzitie Justa" userId="971f8e45f81bf531" providerId="LiveId" clId="{21920D54-3F74-4FB0-A393-528444177528}" dt="2025-10-27T11:33:29.323" v="14" actId="1076"/>
        <pc:sldMkLst>
          <pc:docMk/>
          <pc:sldMk cId="2052553788" sldId="310"/>
        </pc:sldMkLst>
        <pc:spChg chg="mod">
          <ac:chgData name="Tranzitie Justa" userId="971f8e45f81bf531" providerId="LiveId" clId="{21920D54-3F74-4FB0-A393-528444177528}" dt="2025-10-27T11:33:12.409" v="7" actId="26606"/>
          <ac:spMkLst>
            <pc:docMk/>
            <pc:sldMk cId="2052553788" sldId="310"/>
            <ac:spMk id="2" creationId="{2FFE0294-EC34-2109-43FB-151CC2E44C59}"/>
          </ac:spMkLst>
        </pc:spChg>
        <pc:spChg chg="mod ord">
          <ac:chgData name="Tranzitie Justa" userId="971f8e45f81bf531" providerId="LiveId" clId="{21920D54-3F74-4FB0-A393-528444177528}" dt="2025-10-27T11:33:12.409" v="7" actId="26606"/>
          <ac:spMkLst>
            <pc:docMk/>
            <pc:sldMk cId="2052553788" sldId="310"/>
            <ac:spMk id="3" creationId="{9BFE7DA5-902A-A513-9A55-4BFE4CE8FFDD}"/>
          </ac:spMkLst>
        </pc:spChg>
        <pc:picChg chg="add mod">
          <ac:chgData name="Tranzitie Justa" userId="971f8e45f81bf531" providerId="LiveId" clId="{21920D54-3F74-4FB0-A393-528444177528}" dt="2025-10-27T11:33:13.276" v="9"/>
          <ac:picMkLst>
            <pc:docMk/>
            <pc:sldMk cId="2052553788" sldId="310"/>
            <ac:picMk id="5" creationId="{C4364121-430D-32C8-1F70-E69F695E7B9E}"/>
          </ac:picMkLst>
        </pc:picChg>
        <pc:picChg chg="add mod">
          <ac:chgData name="Tranzitie Justa" userId="971f8e45f81bf531" providerId="LiveId" clId="{21920D54-3F74-4FB0-A393-528444177528}" dt="2025-10-27T11:33:29.323" v="14" actId="1076"/>
          <ac:picMkLst>
            <pc:docMk/>
            <pc:sldMk cId="2052553788" sldId="310"/>
            <ac:picMk id="7" creationId="{9313DFFE-358A-887A-DDE8-FF3E46CADC13}"/>
          </ac:picMkLst>
        </pc:picChg>
      </pc:sldChg>
      <pc:sldChg chg="addSp modSp mod">
        <pc:chgData name="Tranzitie Justa" userId="971f8e45f81bf531" providerId="LiveId" clId="{21920D54-3F74-4FB0-A393-528444177528}" dt="2025-10-27T11:42:01.956" v="60" actId="14100"/>
        <pc:sldMkLst>
          <pc:docMk/>
          <pc:sldMk cId="399112664" sldId="312"/>
        </pc:sldMkLst>
        <pc:spChg chg="mod">
          <ac:chgData name="Tranzitie Justa" userId="971f8e45f81bf531" providerId="LiveId" clId="{21920D54-3F74-4FB0-A393-528444177528}" dt="2025-10-27T11:42:01.956" v="60" actId="14100"/>
          <ac:spMkLst>
            <pc:docMk/>
            <pc:sldMk cId="399112664" sldId="312"/>
            <ac:spMk id="3" creationId="{6C4DA2FB-9884-AC3B-4845-432EB355C2D2}"/>
          </ac:spMkLst>
        </pc:spChg>
        <pc:picChg chg="add mod">
          <ac:chgData name="Tranzitie Justa" userId="971f8e45f81bf531" providerId="LiveId" clId="{21920D54-3F74-4FB0-A393-528444177528}" dt="2025-10-27T11:41:55.863" v="58" actId="1076"/>
          <ac:picMkLst>
            <pc:docMk/>
            <pc:sldMk cId="399112664" sldId="312"/>
            <ac:picMk id="5" creationId="{3E9402C9-3E5D-2AFF-B672-7E17926B114E}"/>
          </ac:picMkLst>
        </pc:picChg>
      </pc:sldChg>
      <pc:sldChg chg="addSp delSp modSp mod modClrScheme chgLayout">
        <pc:chgData name="Tranzitie Justa" userId="971f8e45f81bf531" providerId="LiveId" clId="{21920D54-3F74-4FB0-A393-528444177528}" dt="2025-10-27T11:37:13.831" v="46" actId="313"/>
        <pc:sldMkLst>
          <pc:docMk/>
          <pc:sldMk cId="1857484349" sldId="313"/>
        </pc:sldMkLst>
        <pc:spChg chg="mod">
          <ac:chgData name="Tranzitie Justa" userId="971f8e45f81bf531" providerId="LiveId" clId="{21920D54-3F74-4FB0-A393-528444177528}" dt="2025-10-27T11:36:52.667" v="36" actId="1076"/>
          <ac:spMkLst>
            <pc:docMk/>
            <pc:sldMk cId="1857484349" sldId="313"/>
            <ac:spMk id="2" creationId="{6ED3D4E4-121D-0EFA-89CD-411C86565680}"/>
          </ac:spMkLst>
        </pc:spChg>
        <pc:spChg chg="mod ord">
          <ac:chgData name="Tranzitie Justa" userId="971f8e45f81bf531" providerId="LiveId" clId="{21920D54-3F74-4FB0-A393-528444177528}" dt="2025-10-27T11:37:13.831" v="46" actId="313"/>
          <ac:spMkLst>
            <pc:docMk/>
            <pc:sldMk cId="1857484349" sldId="313"/>
            <ac:spMk id="3" creationId="{785F37D9-8883-8402-1230-5ECF68A869C6}"/>
          </ac:spMkLst>
        </pc:spChg>
        <pc:spChg chg="add del mod">
          <ac:chgData name="Tranzitie Justa" userId="971f8e45f81bf531" providerId="LiveId" clId="{21920D54-3F74-4FB0-A393-528444177528}" dt="2025-10-27T11:36:30.006" v="22" actId="26606"/>
          <ac:spMkLst>
            <pc:docMk/>
            <pc:sldMk cId="1857484349" sldId="313"/>
            <ac:spMk id="11" creationId="{37F2109C-F78A-782C-C1F1-FB68CCDB8A03}"/>
          </ac:spMkLst>
        </pc:spChg>
        <pc:spChg chg="add del mod">
          <ac:chgData name="Tranzitie Justa" userId="971f8e45f81bf531" providerId="LiveId" clId="{21920D54-3F74-4FB0-A393-528444177528}" dt="2025-10-27T11:36:30.006" v="22" actId="26606"/>
          <ac:spMkLst>
            <pc:docMk/>
            <pc:sldMk cId="1857484349" sldId="313"/>
            <ac:spMk id="13" creationId="{3E10FC88-F0A1-8923-803F-568F2BEEA918}"/>
          </ac:spMkLst>
        </pc:spChg>
        <pc:picChg chg="add">
          <ac:chgData name="Tranzitie Justa" userId="971f8e45f81bf531" providerId="LiveId" clId="{21920D54-3F74-4FB0-A393-528444177528}" dt="2025-10-27T11:34:49.100" v="15"/>
          <ac:picMkLst>
            <pc:docMk/>
            <pc:sldMk cId="1857484349" sldId="313"/>
            <ac:picMk id="4" creationId="{6D4DFBEB-D45B-400F-00BE-AC458214270B}"/>
          </ac:picMkLst>
        </pc:picChg>
        <pc:picChg chg="add mod">
          <ac:chgData name="Tranzitie Justa" userId="971f8e45f81bf531" providerId="LiveId" clId="{21920D54-3F74-4FB0-A393-528444177528}" dt="2025-10-27T11:36:38.490" v="30" actId="1076"/>
          <ac:picMkLst>
            <pc:docMk/>
            <pc:sldMk cId="1857484349" sldId="313"/>
            <ac:picMk id="6" creationId="{63ADB94F-CA9A-742D-0AD3-DE50799AB74E}"/>
          </ac:picMkLst>
        </pc:picChg>
      </pc:sldChg>
    </pc:docChg>
  </pc:docChgLst>
  <pc:docChgLst>
    <pc:chgData name="Tranzitie Justa" userId="971f8e45f81bf531" providerId="LiveId" clId="{7A445540-3D0C-480F-99E3-A02BBBEE8CE0}"/>
    <pc:docChg chg="undo custSel addSld delSld modSld sldOrd">
      <pc:chgData name="Tranzitie Justa" userId="971f8e45f81bf531" providerId="LiveId" clId="{7A445540-3D0C-480F-99E3-A02BBBEE8CE0}" dt="2025-10-27T11:30:30.466" v="1537" actId="20577"/>
      <pc:docMkLst>
        <pc:docMk/>
      </pc:docMkLst>
      <pc:sldChg chg="delSp modSp mod">
        <pc:chgData name="Tranzitie Justa" userId="971f8e45f81bf531" providerId="LiveId" clId="{7A445540-3D0C-480F-99E3-A02BBBEE8CE0}" dt="2025-10-27T11:21:51.688" v="1462" actId="478"/>
        <pc:sldMkLst>
          <pc:docMk/>
          <pc:sldMk cId="2262219470" sldId="257"/>
        </pc:sldMkLst>
        <pc:spChg chg="mod">
          <ac:chgData name="Tranzitie Justa" userId="971f8e45f81bf531" providerId="LiveId" clId="{7A445540-3D0C-480F-99E3-A02BBBEE8CE0}" dt="2025-10-27T11:21:50.271" v="1461" actId="20577"/>
          <ac:spMkLst>
            <pc:docMk/>
            <pc:sldMk cId="2262219470" sldId="257"/>
            <ac:spMk id="3" creationId="{D8BED513-582B-D554-9595-BC2E8A5166DA}"/>
          </ac:spMkLst>
        </pc:spChg>
        <pc:picChg chg="del">
          <ac:chgData name="Tranzitie Justa" userId="971f8e45f81bf531" providerId="LiveId" clId="{7A445540-3D0C-480F-99E3-A02BBBEE8CE0}" dt="2025-10-27T11:21:51.688" v="1462" actId="478"/>
          <ac:picMkLst>
            <pc:docMk/>
            <pc:sldMk cId="2262219470" sldId="257"/>
            <ac:picMk id="16" creationId="{CBF2F366-B8F9-FA32-8206-29AE2F1DC31D}"/>
          </ac:picMkLst>
        </pc:picChg>
      </pc:sldChg>
      <pc:sldChg chg="modSp mod">
        <pc:chgData name="Tranzitie Justa" userId="971f8e45f81bf531" providerId="LiveId" clId="{7A445540-3D0C-480F-99E3-A02BBBEE8CE0}" dt="2025-10-27T09:12:41.977" v="536" actId="113"/>
        <pc:sldMkLst>
          <pc:docMk/>
          <pc:sldMk cId="4249972291" sldId="262"/>
        </pc:sldMkLst>
        <pc:spChg chg="mod">
          <ac:chgData name="Tranzitie Justa" userId="971f8e45f81bf531" providerId="LiveId" clId="{7A445540-3D0C-480F-99E3-A02BBBEE8CE0}" dt="2025-10-27T08:45:51.473" v="125" actId="20577"/>
          <ac:spMkLst>
            <pc:docMk/>
            <pc:sldMk cId="4249972291" sldId="262"/>
            <ac:spMk id="2" creationId="{628142EB-FD4E-8269-99F7-5E608D9D1894}"/>
          </ac:spMkLst>
        </pc:spChg>
        <pc:spChg chg="mod">
          <ac:chgData name="Tranzitie Justa" userId="971f8e45f81bf531" providerId="LiveId" clId="{7A445540-3D0C-480F-99E3-A02BBBEE8CE0}" dt="2025-10-27T09:12:41.977" v="536" actId="113"/>
          <ac:spMkLst>
            <pc:docMk/>
            <pc:sldMk cId="4249972291" sldId="262"/>
            <ac:spMk id="3" creationId="{05944D40-9C37-96FE-C1D2-721BE57E98AA}"/>
          </ac:spMkLst>
        </pc:spChg>
      </pc:sldChg>
      <pc:sldChg chg="modSp mod">
        <pc:chgData name="Tranzitie Justa" userId="971f8e45f81bf531" providerId="LiveId" clId="{7A445540-3D0C-480F-99E3-A02BBBEE8CE0}" dt="2025-10-27T11:30:30.466" v="1537" actId="20577"/>
        <pc:sldMkLst>
          <pc:docMk/>
          <pc:sldMk cId="0" sldId="284"/>
        </pc:sldMkLst>
        <pc:spChg chg="mod">
          <ac:chgData name="Tranzitie Justa" userId="971f8e45f81bf531" providerId="LiveId" clId="{7A445540-3D0C-480F-99E3-A02BBBEE8CE0}" dt="2025-10-27T11:30:30.466" v="1537" actId="20577"/>
          <ac:spMkLst>
            <pc:docMk/>
            <pc:sldMk cId="0" sldId="284"/>
            <ac:spMk id="3" creationId="{00000000-0000-0000-0000-000000000000}"/>
          </ac:spMkLst>
        </pc:spChg>
      </pc:sldChg>
      <pc:sldChg chg="modSp mod">
        <pc:chgData name="Tranzitie Justa" userId="971f8e45f81bf531" providerId="LiveId" clId="{7A445540-3D0C-480F-99E3-A02BBBEE8CE0}" dt="2025-10-27T09:07:47.004" v="420" actId="1076"/>
        <pc:sldMkLst>
          <pc:docMk/>
          <pc:sldMk cId="0" sldId="285"/>
        </pc:sldMkLst>
        <pc:spChg chg="mod">
          <ac:chgData name="Tranzitie Justa" userId="971f8e45f81bf531" providerId="LiveId" clId="{7A445540-3D0C-480F-99E3-A02BBBEE8CE0}" dt="2025-10-27T09:07:47.004" v="420" actId="1076"/>
          <ac:spMkLst>
            <pc:docMk/>
            <pc:sldMk cId="0" sldId="285"/>
            <ac:spMk id="7" creationId="{48BB5FC3-3670-759B-862E-27E3ACB90778}"/>
          </ac:spMkLst>
        </pc:spChg>
      </pc:sldChg>
      <pc:sldChg chg="delSp modSp mod ord">
        <pc:chgData name="Tranzitie Justa" userId="971f8e45f81bf531" providerId="LiveId" clId="{7A445540-3D0C-480F-99E3-A02BBBEE8CE0}" dt="2025-10-27T11:23:27.692" v="1528" actId="255"/>
        <pc:sldMkLst>
          <pc:docMk/>
          <pc:sldMk cId="0" sldId="287"/>
        </pc:sldMkLst>
        <pc:spChg chg="mod">
          <ac:chgData name="Tranzitie Justa" userId="971f8e45f81bf531" providerId="LiveId" clId="{7A445540-3D0C-480F-99E3-A02BBBEE8CE0}" dt="2025-10-27T10:59:14.127" v="1060" actId="20577"/>
          <ac:spMkLst>
            <pc:docMk/>
            <pc:sldMk cId="0" sldId="287"/>
            <ac:spMk id="2" creationId="{00000000-0000-0000-0000-000000000000}"/>
          </ac:spMkLst>
        </pc:spChg>
        <pc:spChg chg="mod">
          <ac:chgData name="Tranzitie Justa" userId="971f8e45f81bf531" providerId="LiveId" clId="{7A445540-3D0C-480F-99E3-A02BBBEE8CE0}" dt="2025-10-27T11:23:27.692" v="1528" actId="255"/>
          <ac:spMkLst>
            <pc:docMk/>
            <pc:sldMk cId="0" sldId="287"/>
            <ac:spMk id="3" creationId="{00000000-0000-0000-0000-000000000000}"/>
          </ac:spMkLst>
        </pc:spChg>
        <pc:picChg chg="del">
          <ac:chgData name="Tranzitie Justa" userId="971f8e45f81bf531" providerId="LiveId" clId="{7A445540-3D0C-480F-99E3-A02BBBEE8CE0}" dt="2025-10-27T10:55:29.922" v="980" actId="478"/>
          <ac:picMkLst>
            <pc:docMk/>
            <pc:sldMk cId="0" sldId="287"/>
            <ac:picMk id="5" creationId="{67ED8334-FC59-BC4A-ED9B-EBB2C575AD25}"/>
          </ac:picMkLst>
        </pc:picChg>
      </pc:sldChg>
      <pc:sldChg chg="modSp mod">
        <pc:chgData name="Tranzitie Justa" userId="971f8e45f81bf531" providerId="LiveId" clId="{7A445540-3D0C-480F-99E3-A02BBBEE8CE0}" dt="2025-10-27T11:22:26.272" v="1465" actId="255"/>
        <pc:sldMkLst>
          <pc:docMk/>
          <pc:sldMk cId="3543444487" sldId="291"/>
        </pc:sldMkLst>
        <pc:spChg chg="mod">
          <ac:chgData name="Tranzitie Justa" userId="971f8e45f81bf531" providerId="LiveId" clId="{7A445540-3D0C-480F-99E3-A02BBBEE8CE0}" dt="2025-10-27T11:22:26.272" v="1465" actId="255"/>
          <ac:spMkLst>
            <pc:docMk/>
            <pc:sldMk cId="3543444487" sldId="291"/>
            <ac:spMk id="3" creationId="{2D32F1FF-3F03-9EBE-00A5-8D6D44226F08}"/>
          </ac:spMkLst>
        </pc:spChg>
      </pc:sldChg>
      <pc:sldChg chg="modSp mod">
        <pc:chgData name="Tranzitie Justa" userId="971f8e45f81bf531" providerId="LiveId" clId="{7A445540-3D0C-480F-99E3-A02BBBEE8CE0}" dt="2025-10-27T08:54:11.614" v="268" actId="20577"/>
        <pc:sldMkLst>
          <pc:docMk/>
          <pc:sldMk cId="3505498470" sldId="302"/>
        </pc:sldMkLst>
        <pc:spChg chg="mod">
          <ac:chgData name="Tranzitie Justa" userId="971f8e45f81bf531" providerId="LiveId" clId="{7A445540-3D0C-480F-99E3-A02BBBEE8CE0}" dt="2025-10-27T08:54:11.614" v="268" actId="20577"/>
          <ac:spMkLst>
            <pc:docMk/>
            <pc:sldMk cId="3505498470" sldId="302"/>
            <ac:spMk id="5" creationId="{F460F698-8BB4-4AD1-414E-09F35D808879}"/>
          </ac:spMkLst>
        </pc:spChg>
        <pc:graphicFrameChg chg="mod modGraphic">
          <ac:chgData name="Tranzitie Justa" userId="971f8e45f81bf531" providerId="LiveId" clId="{7A445540-3D0C-480F-99E3-A02BBBEE8CE0}" dt="2025-10-27T08:53:57.405" v="264" actId="20577"/>
          <ac:graphicFrameMkLst>
            <pc:docMk/>
            <pc:sldMk cId="3505498470" sldId="302"/>
            <ac:graphicFrameMk id="7" creationId="{8655D193-B019-E765-4737-CA9B99AFF054}"/>
          </ac:graphicFrameMkLst>
        </pc:graphicFrameChg>
      </pc:sldChg>
      <pc:sldChg chg="del">
        <pc:chgData name="Tranzitie Justa" userId="971f8e45f81bf531" providerId="LiveId" clId="{7A445540-3D0C-480F-99E3-A02BBBEE8CE0}" dt="2025-10-27T09:20:06.011" v="616" actId="2696"/>
        <pc:sldMkLst>
          <pc:docMk/>
          <pc:sldMk cId="3025238075" sldId="305"/>
        </pc:sldMkLst>
      </pc:sldChg>
      <pc:sldChg chg="del">
        <pc:chgData name="Tranzitie Justa" userId="971f8e45f81bf531" providerId="LiveId" clId="{7A445540-3D0C-480F-99E3-A02BBBEE8CE0}" dt="2025-10-27T09:20:08.921" v="617" actId="2696"/>
        <pc:sldMkLst>
          <pc:docMk/>
          <pc:sldMk cId="3768601422" sldId="306"/>
        </pc:sldMkLst>
      </pc:sldChg>
      <pc:sldChg chg="del">
        <pc:chgData name="Tranzitie Justa" userId="971f8e45f81bf531" providerId="LiveId" clId="{7A445540-3D0C-480F-99E3-A02BBBEE8CE0}" dt="2025-10-27T09:20:11.081" v="618" actId="2696"/>
        <pc:sldMkLst>
          <pc:docMk/>
          <pc:sldMk cId="418561807" sldId="307"/>
        </pc:sldMkLst>
      </pc:sldChg>
      <pc:sldChg chg="del">
        <pc:chgData name="Tranzitie Justa" userId="971f8e45f81bf531" providerId="LiveId" clId="{7A445540-3D0C-480F-99E3-A02BBBEE8CE0}" dt="2025-10-27T09:20:13.080" v="619" actId="2696"/>
        <pc:sldMkLst>
          <pc:docMk/>
          <pc:sldMk cId="1221377006" sldId="308"/>
        </pc:sldMkLst>
      </pc:sldChg>
      <pc:sldChg chg="delSp modSp add mod">
        <pc:chgData name="Tranzitie Justa" userId="971f8e45f81bf531" providerId="LiveId" clId="{7A445540-3D0C-480F-99E3-A02BBBEE8CE0}" dt="2025-10-27T10:24:04.531" v="632" actId="20577"/>
        <pc:sldMkLst>
          <pc:docMk/>
          <pc:sldMk cId="2052553788" sldId="310"/>
        </pc:sldMkLst>
        <pc:spChg chg="mod">
          <ac:chgData name="Tranzitie Justa" userId="971f8e45f81bf531" providerId="LiveId" clId="{7A445540-3D0C-480F-99E3-A02BBBEE8CE0}" dt="2025-10-27T09:13:17.944" v="540" actId="20577"/>
          <ac:spMkLst>
            <pc:docMk/>
            <pc:sldMk cId="2052553788" sldId="310"/>
            <ac:spMk id="2" creationId="{2FFE0294-EC34-2109-43FB-151CC2E44C59}"/>
          </ac:spMkLst>
        </pc:spChg>
        <pc:spChg chg="mod">
          <ac:chgData name="Tranzitie Justa" userId="971f8e45f81bf531" providerId="LiveId" clId="{7A445540-3D0C-480F-99E3-A02BBBEE8CE0}" dt="2025-10-27T10:24:04.531" v="632" actId="20577"/>
          <ac:spMkLst>
            <pc:docMk/>
            <pc:sldMk cId="2052553788" sldId="310"/>
            <ac:spMk id="3" creationId="{9BFE7DA5-902A-A513-9A55-4BFE4CE8FFDD}"/>
          </ac:spMkLst>
        </pc:spChg>
        <pc:picChg chg="del">
          <ac:chgData name="Tranzitie Justa" userId="971f8e45f81bf531" providerId="LiveId" clId="{7A445540-3D0C-480F-99E3-A02BBBEE8CE0}" dt="2025-10-27T09:13:14.697" v="538" actId="478"/>
          <ac:picMkLst>
            <pc:docMk/>
            <pc:sldMk cId="2052553788" sldId="310"/>
            <ac:picMk id="5" creationId="{A2778532-9378-A997-09A5-13B966D5632C}"/>
          </ac:picMkLst>
        </pc:picChg>
      </pc:sldChg>
      <pc:sldChg chg="modSp add mod ord">
        <pc:chgData name="Tranzitie Justa" userId="971f8e45f81bf531" providerId="LiveId" clId="{7A445540-3D0C-480F-99E3-A02BBBEE8CE0}" dt="2025-10-27T11:22:51.741" v="1519" actId="20577"/>
        <pc:sldMkLst>
          <pc:docMk/>
          <pc:sldMk cId="1838725198" sldId="311"/>
        </pc:sldMkLst>
        <pc:spChg chg="mod">
          <ac:chgData name="Tranzitie Justa" userId="971f8e45f81bf531" providerId="LiveId" clId="{7A445540-3D0C-480F-99E3-A02BBBEE8CE0}" dt="2025-10-27T10:55:11.527" v="976" actId="20577"/>
          <ac:spMkLst>
            <pc:docMk/>
            <pc:sldMk cId="1838725198" sldId="311"/>
            <ac:spMk id="2" creationId="{1587AD95-45EB-7322-3FFB-722E9F5AA20D}"/>
          </ac:spMkLst>
        </pc:spChg>
        <pc:spChg chg="mod">
          <ac:chgData name="Tranzitie Justa" userId="971f8e45f81bf531" providerId="LiveId" clId="{7A445540-3D0C-480F-99E3-A02BBBEE8CE0}" dt="2025-10-27T11:22:51.741" v="1519" actId="20577"/>
          <ac:spMkLst>
            <pc:docMk/>
            <pc:sldMk cId="1838725198" sldId="311"/>
            <ac:spMk id="3" creationId="{35E8B381-70A4-9560-3F22-B9CED5A7A6B7}"/>
          </ac:spMkLst>
        </pc:spChg>
      </pc:sldChg>
      <pc:sldChg chg="new del">
        <pc:chgData name="Tranzitie Justa" userId="971f8e45f81bf531" providerId="LiveId" clId="{7A445540-3D0C-480F-99E3-A02BBBEE8CE0}" dt="2025-10-27T10:24:41.301" v="634" actId="2696"/>
        <pc:sldMkLst>
          <pc:docMk/>
          <pc:sldMk cId="4288044115" sldId="311"/>
        </pc:sldMkLst>
      </pc:sldChg>
      <pc:sldChg chg="modSp add mod">
        <pc:chgData name="Tranzitie Justa" userId="971f8e45f81bf531" providerId="LiveId" clId="{7A445540-3D0C-480F-99E3-A02BBBEE8CE0}" dt="2025-10-27T11:23:39.042" v="1530" actId="20577"/>
        <pc:sldMkLst>
          <pc:docMk/>
          <pc:sldMk cId="399112664" sldId="312"/>
        </pc:sldMkLst>
        <pc:spChg chg="mod">
          <ac:chgData name="Tranzitie Justa" userId="971f8e45f81bf531" providerId="LiveId" clId="{7A445540-3D0C-480F-99E3-A02BBBEE8CE0}" dt="2025-10-27T11:23:39.042" v="1530" actId="20577"/>
          <ac:spMkLst>
            <pc:docMk/>
            <pc:sldMk cId="399112664" sldId="312"/>
            <ac:spMk id="3" creationId="{6C4DA2FB-9884-AC3B-4845-432EB355C2D2}"/>
          </ac:spMkLst>
        </pc:spChg>
      </pc:sldChg>
      <pc:sldChg chg="modSp add mod ord">
        <pc:chgData name="Tranzitie Justa" userId="971f8e45f81bf531" providerId="LiveId" clId="{7A445540-3D0C-480F-99E3-A02BBBEE8CE0}" dt="2025-10-27T11:23:10.517" v="1523" actId="255"/>
        <pc:sldMkLst>
          <pc:docMk/>
          <pc:sldMk cId="1857484349" sldId="313"/>
        </pc:sldMkLst>
        <pc:spChg chg="mod">
          <ac:chgData name="Tranzitie Justa" userId="971f8e45f81bf531" providerId="LiveId" clId="{7A445540-3D0C-480F-99E3-A02BBBEE8CE0}" dt="2025-10-27T11:23:10.517" v="1523" actId="255"/>
          <ac:spMkLst>
            <pc:docMk/>
            <pc:sldMk cId="1857484349" sldId="313"/>
            <ac:spMk id="3" creationId="{785F37D9-8883-8402-1230-5ECF68A869C6}"/>
          </ac:spMkLst>
        </pc:spChg>
      </pc:sldChg>
    </pc:docChg>
  </pc:docChgLst>
  <pc:docChgLst>
    <pc:chgData name="Tranzitie Justa" userId="971f8e45f81bf531" providerId="LiveId" clId="{61AC3FE2-250B-4E50-81F5-0AC4455AABD5}"/>
    <pc:docChg chg="modSld">
      <pc:chgData name="Tranzitie Justa" userId="971f8e45f81bf531" providerId="LiveId" clId="{61AC3FE2-250B-4E50-81F5-0AC4455AABD5}" dt="2025-08-18T07:56:30.593" v="0" actId="1036"/>
      <pc:docMkLst>
        <pc:docMk/>
      </pc:docMkLst>
      <pc:sldChg chg="modSp mod">
        <pc:chgData name="Tranzitie Justa" userId="971f8e45f81bf531" providerId="LiveId" clId="{61AC3FE2-250B-4E50-81F5-0AC4455AABD5}" dt="2025-08-18T07:56:30.593" v="0" actId="1036"/>
        <pc:sldMkLst>
          <pc:docMk/>
          <pc:sldMk cId="211670568" sldId="282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E08C77-3AF6-46D2-ACA6-95D06F1844E4}" type="doc">
      <dgm:prSet loTypeId="urn:microsoft.com/office/officeart/2005/8/layout/vProcess5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n-US"/>
        </a:p>
      </dgm:t>
    </dgm:pt>
    <dgm:pt modelId="{B8155F03-5348-4B67-B552-D90FD125CD28}">
      <dgm:prSet custT="1"/>
      <dgm:spPr/>
      <dgm:t>
        <a:bodyPr/>
        <a:lstStyle/>
        <a:p>
          <a:r>
            <a:rPr lang="ro-RO" sz="1800" b="1"/>
            <a:t>Prioritatea de asistență tehnică - </a:t>
          </a:r>
          <a:r>
            <a:rPr lang="ro-RO" sz="1800" i="1"/>
            <a:t>Apel dedicat grupurilor județene </a:t>
          </a:r>
          <a:endParaRPr lang="en-US" sz="1800"/>
        </a:p>
      </dgm:t>
    </dgm:pt>
    <dgm:pt modelId="{285637DB-F6D1-4E7C-B595-8081A6BDB402}" type="parTrans" cxnId="{BBB66CE0-1451-4B23-AF32-716D12C16FD5}">
      <dgm:prSet/>
      <dgm:spPr/>
      <dgm:t>
        <a:bodyPr/>
        <a:lstStyle/>
        <a:p>
          <a:endParaRPr lang="en-US"/>
        </a:p>
      </dgm:t>
    </dgm:pt>
    <dgm:pt modelId="{AF519B77-B0CD-4632-A4A1-ABCFB9A81D26}" type="sibTrans" cxnId="{BBB66CE0-1451-4B23-AF32-716D12C16FD5}">
      <dgm:prSet/>
      <dgm:spPr/>
      <dgm:t>
        <a:bodyPr/>
        <a:lstStyle/>
        <a:p>
          <a:endParaRPr lang="en-US"/>
        </a:p>
      </dgm:t>
    </dgm:pt>
    <dgm:pt modelId="{FA464BAF-10CC-43A6-9EF8-2D64EBE59502}">
      <dgm:prSet custT="1"/>
      <dgm:spPr/>
      <dgm:t>
        <a:bodyPr/>
        <a:lstStyle/>
        <a:p>
          <a:r>
            <a:rPr lang="ro-RO" sz="1800" b="1"/>
            <a:t>Depunere</a:t>
          </a:r>
          <a:r>
            <a:rPr lang="ro-RO" sz="1800"/>
            <a:t>: 15.04.2024 – 15.09.2024</a:t>
          </a:r>
          <a:endParaRPr lang="en-US" sz="1800"/>
        </a:p>
      </dgm:t>
    </dgm:pt>
    <dgm:pt modelId="{910566EE-B703-48C7-B77B-100E1D24D835}" type="parTrans" cxnId="{631186B4-E3E8-480D-B5EC-8D599928065F}">
      <dgm:prSet/>
      <dgm:spPr/>
      <dgm:t>
        <a:bodyPr/>
        <a:lstStyle/>
        <a:p>
          <a:endParaRPr lang="en-US"/>
        </a:p>
      </dgm:t>
    </dgm:pt>
    <dgm:pt modelId="{841D7912-2E3D-4E21-B060-FE0C03AC24D3}" type="sibTrans" cxnId="{631186B4-E3E8-480D-B5EC-8D599928065F}">
      <dgm:prSet/>
      <dgm:spPr/>
      <dgm:t>
        <a:bodyPr/>
        <a:lstStyle/>
        <a:p>
          <a:endParaRPr lang="en-US"/>
        </a:p>
      </dgm:t>
    </dgm:pt>
    <dgm:pt modelId="{F80B876F-3DEB-4532-99F6-FD38D0C215DA}">
      <dgm:prSet custT="1"/>
      <dgm:spPr/>
      <dgm:t>
        <a:bodyPr/>
        <a:lstStyle/>
        <a:p>
          <a:r>
            <a:rPr lang="en-US" sz="1400" b="1" err="1"/>
            <a:t>Titlul</a:t>
          </a:r>
          <a:r>
            <a:rPr lang="en-US" sz="1400" b="1"/>
            <a:t> </a:t>
          </a:r>
          <a:r>
            <a:rPr lang="en-US" sz="1400" b="1" err="1"/>
            <a:t>proiectului</a:t>
          </a:r>
          <a:r>
            <a:rPr lang="ro-RO" sz="1400"/>
            <a:t>: </a:t>
          </a:r>
          <a:r>
            <a:rPr lang="ro-RO" sz="1400" b="0"/>
            <a:t>Sprijinirea Județului Mureș în realizarea activităților prevăzute de Planul Teritorial pentru Tranziție Justă</a:t>
          </a:r>
          <a:endParaRPr lang="en-US" sz="1400" b="0"/>
        </a:p>
      </dgm:t>
    </dgm:pt>
    <dgm:pt modelId="{13CA575B-AA4D-4203-8B92-296E40D919B8}" type="parTrans" cxnId="{26597F19-2264-4E47-ACFD-C257084CA05D}">
      <dgm:prSet/>
      <dgm:spPr/>
      <dgm:t>
        <a:bodyPr/>
        <a:lstStyle/>
        <a:p>
          <a:endParaRPr lang="en-US"/>
        </a:p>
      </dgm:t>
    </dgm:pt>
    <dgm:pt modelId="{64C54631-CBD3-4247-AE6F-82440A82358F}" type="sibTrans" cxnId="{26597F19-2264-4E47-ACFD-C257084CA05D}">
      <dgm:prSet/>
      <dgm:spPr/>
      <dgm:t>
        <a:bodyPr/>
        <a:lstStyle/>
        <a:p>
          <a:endParaRPr lang="en-US"/>
        </a:p>
      </dgm:t>
    </dgm:pt>
    <dgm:pt modelId="{799888B9-D61B-4A5B-B06E-7A31BB44DC83}">
      <dgm:prSet custT="1"/>
      <dgm:spPr/>
      <dgm:t>
        <a:bodyPr/>
        <a:lstStyle/>
        <a:p>
          <a:r>
            <a:rPr lang="ro-RO" sz="1400" b="1"/>
            <a:t>Semnare contract</a:t>
          </a:r>
          <a:r>
            <a:rPr lang="ro-RO" sz="1400"/>
            <a:t>: 20 decembrie 2024</a:t>
          </a:r>
          <a:endParaRPr lang="en-US" sz="1400"/>
        </a:p>
        <a:p>
          <a:r>
            <a:rPr lang="ro-RO" sz="1400" b="1"/>
            <a:t>Valoare totală eligibilă</a:t>
          </a:r>
          <a:r>
            <a:rPr lang="ro-RO" sz="1400"/>
            <a:t>: </a:t>
          </a:r>
          <a:r>
            <a:rPr lang="ro-RO" sz="1400" b="1"/>
            <a:t>4.997.511,23</a:t>
          </a:r>
          <a:r>
            <a:rPr lang="en-US" sz="1400" b="1"/>
            <a:t> </a:t>
          </a:r>
          <a:r>
            <a:rPr lang="ro-RO" sz="1400" b="1"/>
            <a:t>RON</a:t>
          </a:r>
          <a:endParaRPr lang="en-US" sz="1400" b="1"/>
        </a:p>
      </dgm:t>
    </dgm:pt>
    <dgm:pt modelId="{30370444-914C-47E4-B04F-FBC257AEF282}" type="parTrans" cxnId="{8ACBE66E-C727-4B13-A183-B1581BFB4C76}">
      <dgm:prSet/>
      <dgm:spPr/>
      <dgm:t>
        <a:bodyPr/>
        <a:lstStyle/>
        <a:p>
          <a:endParaRPr lang="en-US"/>
        </a:p>
      </dgm:t>
    </dgm:pt>
    <dgm:pt modelId="{79475963-EA54-428C-AC69-CE316CD143EA}" type="sibTrans" cxnId="{8ACBE66E-C727-4B13-A183-B1581BFB4C76}">
      <dgm:prSet/>
      <dgm:spPr/>
      <dgm:t>
        <a:bodyPr/>
        <a:lstStyle/>
        <a:p>
          <a:endParaRPr lang="en-US"/>
        </a:p>
      </dgm:t>
    </dgm:pt>
    <dgm:pt modelId="{5A62EF12-B9FD-4864-8C54-FF6EC3B70736}" type="pres">
      <dgm:prSet presAssocID="{45E08C77-3AF6-46D2-ACA6-95D06F1844E4}" presName="outerComposite" presStyleCnt="0">
        <dgm:presLayoutVars>
          <dgm:chMax val="5"/>
          <dgm:dir/>
          <dgm:resizeHandles val="exact"/>
        </dgm:presLayoutVars>
      </dgm:prSet>
      <dgm:spPr/>
    </dgm:pt>
    <dgm:pt modelId="{CB028031-2629-4B5C-AA10-23670A15BE13}" type="pres">
      <dgm:prSet presAssocID="{45E08C77-3AF6-46D2-ACA6-95D06F1844E4}" presName="dummyMaxCanvas" presStyleCnt="0">
        <dgm:presLayoutVars/>
      </dgm:prSet>
      <dgm:spPr/>
    </dgm:pt>
    <dgm:pt modelId="{0B76F265-76D6-4CBF-9F2F-A4598E01D615}" type="pres">
      <dgm:prSet presAssocID="{45E08C77-3AF6-46D2-ACA6-95D06F1844E4}" presName="FourNodes_1" presStyleLbl="node1" presStyleIdx="0" presStyleCnt="4">
        <dgm:presLayoutVars>
          <dgm:bulletEnabled val="1"/>
        </dgm:presLayoutVars>
      </dgm:prSet>
      <dgm:spPr/>
    </dgm:pt>
    <dgm:pt modelId="{E67EB726-CCDB-49F3-BC4A-0C3FF316FE11}" type="pres">
      <dgm:prSet presAssocID="{45E08C77-3AF6-46D2-ACA6-95D06F1844E4}" presName="FourNodes_2" presStyleLbl="node1" presStyleIdx="1" presStyleCnt="4">
        <dgm:presLayoutVars>
          <dgm:bulletEnabled val="1"/>
        </dgm:presLayoutVars>
      </dgm:prSet>
      <dgm:spPr/>
    </dgm:pt>
    <dgm:pt modelId="{547C93F2-DCDB-4A2C-8F04-B30FDC84CAAE}" type="pres">
      <dgm:prSet presAssocID="{45E08C77-3AF6-46D2-ACA6-95D06F1844E4}" presName="FourNodes_3" presStyleLbl="node1" presStyleIdx="2" presStyleCnt="4">
        <dgm:presLayoutVars>
          <dgm:bulletEnabled val="1"/>
        </dgm:presLayoutVars>
      </dgm:prSet>
      <dgm:spPr/>
    </dgm:pt>
    <dgm:pt modelId="{DDA85CD8-F138-4907-8D0E-B1B25EE170A4}" type="pres">
      <dgm:prSet presAssocID="{45E08C77-3AF6-46D2-ACA6-95D06F1844E4}" presName="FourNodes_4" presStyleLbl="node1" presStyleIdx="3" presStyleCnt="4">
        <dgm:presLayoutVars>
          <dgm:bulletEnabled val="1"/>
        </dgm:presLayoutVars>
      </dgm:prSet>
      <dgm:spPr/>
    </dgm:pt>
    <dgm:pt modelId="{EDA028D4-DD2B-4ACA-8614-B42CD1EAC43F}" type="pres">
      <dgm:prSet presAssocID="{45E08C77-3AF6-46D2-ACA6-95D06F1844E4}" presName="FourConn_1-2" presStyleLbl="fgAccFollowNode1" presStyleIdx="0" presStyleCnt="3">
        <dgm:presLayoutVars>
          <dgm:bulletEnabled val="1"/>
        </dgm:presLayoutVars>
      </dgm:prSet>
      <dgm:spPr/>
    </dgm:pt>
    <dgm:pt modelId="{D74F9BBC-8E8B-41E0-B1DE-87078969717B}" type="pres">
      <dgm:prSet presAssocID="{45E08C77-3AF6-46D2-ACA6-95D06F1844E4}" presName="FourConn_2-3" presStyleLbl="fgAccFollowNode1" presStyleIdx="1" presStyleCnt="3">
        <dgm:presLayoutVars>
          <dgm:bulletEnabled val="1"/>
        </dgm:presLayoutVars>
      </dgm:prSet>
      <dgm:spPr/>
    </dgm:pt>
    <dgm:pt modelId="{8C1E1213-7C72-41A3-8B27-8277E6A56426}" type="pres">
      <dgm:prSet presAssocID="{45E08C77-3AF6-46D2-ACA6-95D06F1844E4}" presName="FourConn_3-4" presStyleLbl="fgAccFollowNode1" presStyleIdx="2" presStyleCnt="3">
        <dgm:presLayoutVars>
          <dgm:bulletEnabled val="1"/>
        </dgm:presLayoutVars>
      </dgm:prSet>
      <dgm:spPr/>
    </dgm:pt>
    <dgm:pt modelId="{8EB05808-9123-484F-9A00-AD8221026420}" type="pres">
      <dgm:prSet presAssocID="{45E08C77-3AF6-46D2-ACA6-95D06F1844E4}" presName="FourNodes_1_text" presStyleLbl="node1" presStyleIdx="3" presStyleCnt="4">
        <dgm:presLayoutVars>
          <dgm:bulletEnabled val="1"/>
        </dgm:presLayoutVars>
      </dgm:prSet>
      <dgm:spPr/>
    </dgm:pt>
    <dgm:pt modelId="{E373F480-6E21-4648-BE43-B1937926AAD7}" type="pres">
      <dgm:prSet presAssocID="{45E08C77-3AF6-46D2-ACA6-95D06F1844E4}" presName="FourNodes_2_text" presStyleLbl="node1" presStyleIdx="3" presStyleCnt="4">
        <dgm:presLayoutVars>
          <dgm:bulletEnabled val="1"/>
        </dgm:presLayoutVars>
      </dgm:prSet>
      <dgm:spPr/>
    </dgm:pt>
    <dgm:pt modelId="{3FE68FEA-5E65-42EF-AE0E-72EA82F0BA9B}" type="pres">
      <dgm:prSet presAssocID="{45E08C77-3AF6-46D2-ACA6-95D06F1844E4}" presName="FourNodes_3_text" presStyleLbl="node1" presStyleIdx="3" presStyleCnt="4">
        <dgm:presLayoutVars>
          <dgm:bulletEnabled val="1"/>
        </dgm:presLayoutVars>
      </dgm:prSet>
      <dgm:spPr/>
    </dgm:pt>
    <dgm:pt modelId="{B1269295-2609-465A-8FD5-C38F6EE73DF9}" type="pres">
      <dgm:prSet presAssocID="{45E08C77-3AF6-46D2-ACA6-95D06F1844E4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AF9C4009-DC47-4A5A-96D1-CBC300EB288D}" type="presOf" srcId="{F80B876F-3DEB-4532-99F6-FD38D0C215DA}" destId="{3FE68FEA-5E65-42EF-AE0E-72EA82F0BA9B}" srcOrd="1" destOrd="0" presId="urn:microsoft.com/office/officeart/2005/8/layout/vProcess5"/>
    <dgm:cxn modelId="{26597F19-2264-4E47-ACFD-C257084CA05D}" srcId="{45E08C77-3AF6-46D2-ACA6-95D06F1844E4}" destId="{F80B876F-3DEB-4532-99F6-FD38D0C215DA}" srcOrd="2" destOrd="0" parTransId="{13CA575B-AA4D-4203-8B92-296E40D919B8}" sibTransId="{64C54631-CBD3-4247-AE6F-82440A82358F}"/>
    <dgm:cxn modelId="{34AAC721-DDC5-4A99-93BB-4A89E792573B}" type="presOf" srcId="{45E08C77-3AF6-46D2-ACA6-95D06F1844E4}" destId="{5A62EF12-B9FD-4864-8C54-FF6EC3B70736}" srcOrd="0" destOrd="0" presId="urn:microsoft.com/office/officeart/2005/8/layout/vProcess5"/>
    <dgm:cxn modelId="{20283C26-82B9-43D0-9A0C-9C6C3C38B462}" type="presOf" srcId="{799888B9-D61B-4A5B-B06E-7A31BB44DC83}" destId="{DDA85CD8-F138-4907-8D0E-B1B25EE170A4}" srcOrd="0" destOrd="0" presId="urn:microsoft.com/office/officeart/2005/8/layout/vProcess5"/>
    <dgm:cxn modelId="{E317C926-C38F-4D25-AF9E-98851EDEA133}" type="presOf" srcId="{AF519B77-B0CD-4632-A4A1-ABCFB9A81D26}" destId="{EDA028D4-DD2B-4ACA-8614-B42CD1EAC43F}" srcOrd="0" destOrd="0" presId="urn:microsoft.com/office/officeart/2005/8/layout/vProcess5"/>
    <dgm:cxn modelId="{1E957639-2DBE-4A11-8B6E-5ABEBB65FC0D}" type="presOf" srcId="{FA464BAF-10CC-43A6-9EF8-2D64EBE59502}" destId="{E67EB726-CCDB-49F3-BC4A-0C3FF316FE11}" srcOrd="0" destOrd="0" presId="urn:microsoft.com/office/officeart/2005/8/layout/vProcess5"/>
    <dgm:cxn modelId="{DC559B3B-7948-4587-9D79-9E64B3274C19}" type="presOf" srcId="{FA464BAF-10CC-43A6-9EF8-2D64EBE59502}" destId="{E373F480-6E21-4648-BE43-B1937926AAD7}" srcOrd="1" destOrd="0" presId="urn:microsoft.com/office/officeart/2005/8/layout/vProcess5"/>
    <dgm:cxn modelId="{AB15563D-C22E-43DD-B64F-B13D9EC1B03D}" type="presOf" srcId="{B8155F03-5348-4B67-B552-D90FD125CD28}" destId="{0B76F265-76D6-4CBF-9F2F-A4598E01D615}" srcOrd="0" destOrd="0" presId="urn:microsoft.com/office/officeart/2005/8/layout/vProcess5"/>
    <dgm:cxn modelId="{2A77436E-B785-4359-A2C1-6E77B6F1A790}" type="presOf" srcId="{F80B876F-3DEB-4532-99F6-FD38D0C215DA}" destId="{547C93F2-DCDB-4A2C-8F04-B30FDC84CAAE}" srcOrd="0" destOrd="0" presId="urn:microsoft.com/office/officeart/2005/8/layout/vProcess5"/>
    <dgm:cxn modelId="{6CD9994E-F687-4842-AC79-991C63339FD4}" type="presOf" srcId="{64C54631-CBD3-4247-AE6F-82440A82358F}" destId="{8C1E1213-7C72-41A3-8B27-8277E6A56426}" srcOrd="0" destOrd="0" presId="urn:microsoft.com/office/officeart/2005/8/layout/vProcess5"/>
    <dgm:cxn modelId="{8ACBE66E-C727-4B13-A183-B1581BFB4C76}" srcId="{45E08C77-3AF6-46D2-ACA6-95D06F1844E4}" destId="{799888B9-D61B-4A5B-B06E-7A31BB44DC83}" srcOrd="3" destOrd="0" parTransId="{30370444-914C-47E4-B04F-FBC257AEF282}" sibTransId="{79475963-EA54-428C-AC69-CE316CD143EA}"/>
    <dgm:cxn modelId="{6F805CA9-155E-4C37-A7DF-9F2ECB5A3834}" type="presOf" srcId="{841D7912-2E3D-4E21-B060-FE0C03AC24D3}" destId="{D74F9BBC-8E8B-41E0-B1DE-87078969717B}" srcOrd="0" destOrd="0" presId="urn:microsoft.com/office/officeart/2005/8/layout/vProcess5"/>
    <dgm:cxn modelId="{631186B4-E3E8-480D-B5EC-8D599928065F}" srcId="{45E08C77-3AF6-46D2-ACA6-95D06F1844E4}" destId="{FA464BAF-10CC-43A6-9EF8-2D64EBE59502}" srcOrd="1" destOrd="0" parTransId="{910566EE-B703-48C7-B77B-100E1D24D835}" sibTransId="{841D7912-2E3D-4E21-B060-FE0C03AC24D3}"/>
    <dgm:cxn modelId="{609295BC-3709-4D24-962B-8A12AA7D57A2}" type="presOf" srcId="{799888B9-D61B-4A5B-B06E-7A31BB44DC83}" destId="{B1269295-2609-465A-8FD5-C38F6EE73DF9}" srcOrd="1" destOrd="0" presId="urn:microsoft.com/office/officeart/2005/8/layout/vProcess5"/>
    <dgm:cxn modelId="{BBB66CE0-1451-4B23-AF32-716D12C16FD5}" srcId="{45E08C77-3AF6-46D2-ACA6-95D06F1844E4}" destId="{B8155F03-5348-4B67-B552-D90FD125CD28}" srcOrd="0" destOrd="0" parTransId="{285637DB-F6D1-4E7C-B595-8081A6BDB402}" sibTransId="{AF519B77-B0CD-4632-A4A1-ABCFB9A81D26}"/>
    <dgm:cxn modelId="{CB0A7AE7-89C9-4D56-ABD3-586ED7FF3596}" type="presOf" srcId="{B8155F03-5348-4B67-B552-D90FD125CD28}" destId="{8EB05808-9123-484F-9A00-AD8221026420}" srcOrd="1" destOrd="0" presId="urn:microsoft.com/office/officeart/2005/8/layout/vProcess5"/>
    <dgm:cxn modelId="{B47D733D-AA97-4E93-9E58-835372A50956}" type="presParOf" srcId="{5A62EF12-B9FD-4864-8C54-FF6EC3B70736}" destId="{CB028031-2629-4B5C-AA10-23670A15BE13}" srcOrd="0" destOrd="0" presId="urn:microsoft.com/office/officeart/2005/8/layout/vProcess5"/>
    <dgm:cxn modelId="{9F671DC5-9189-4981-9177-CE63D8923FA4}" type="presParOf" srcId="{5A62EF12-B9FD-4864-8C54-FF6EC3B70736}" destId="{0B76F265-76D6-4CBF-9F2F-A4598E01D615}" srcOrd="1" destOrd="0" presId="urn:microsoft.com/office/officeart/2005/8/layout/vProcess5"/>
    <dgm:cxn modelId="{B7D9772C-0932-46EB-9C29-68FB6DC54927}" type="presParOf" srcId="{5A62EF12-B9FD-4864-8C54-FF6EC3B70736}" destId="{E67EB726-CCDB-49F3-BC4A-0C3FF316FE11}" srcOrd="2" destOrd="0" presId="urn:microsoft.com/office/officeart/2005/8/layout/vProcess5"/>
    <dgm:cxn modelId="{8C14F094-28FB-48C5-B246-8D18B90A79F8}" type="presParOf" srcId="{5A62EF12-B9FD-4864-8C54-FF6EC3B70736}" destId="{547C93F2-DCDB-4A2C-8F04-B30FDC84CAAE}" srcOrd="3" destOrd="0" presId="urn:microsoft.com/office/officeart/2005/8/layout/vProcess5"/>
    <dgm:cxn modelId="{AE41C577-9225-4EA8-9CA1-1D014D9E4634}" type="presParOf" srcId="{5A62EF12-B9FD-4864-8C54-FF6EC3B70736}" destId="{DDA85CD8-F138-4907-8D0E-B1B25EE170A4}" srcOrd="4" destOrd="0" presId="urn:microsoft.com/office/officeart/2005/8/layout/vProcess5"/>
    <dgm:cxn modelId="{31D59FC6-7E1E-462C-848B-B4FA93AD7E85}" type="presParOf" srcId="{5A62EF12-B9FD-4864-8C54-FF6EC3B70736}" destId="{EDA028D4-DD2B-4ACA-8614-B42CD1EAC43F}" srcOrd="5" destOrd="0" presId="urn:microsoft.com/office/officeart/2005/8/layout/vProcess5"/>
    <dgm:cxn modelId="{0005BE62-BE05-489D-A099-8E2118C75CFF}" type="presParOf" srcId="{5A62EF12-B9FD-4864-8C54-FF6EC3B70736}" destId="{D74F9BBC-8E8B-41E0-B1DE-87078969717B}" srcOrd="6" destOrd="0" presId="urn:microsoft.com/office/officeart/2005/8/layout/vProcess5"/>
    <dgm:cxn modelId="{F7FB11F6-8A60-4AAC-B84A-4CDA65C429C8}" type="presParOf" srcId="{5A62EF12-B9FD-4864-8C54-FF6EC3B70736}" destId="{8C1E1213-7C72-41A3-8B27-8277E6A56426}" srcOrd="7" destOrd="0" presId="urn:microsoft.com/office/officeart/2005/8/layout/vProcess5"/>
    <dgm:cxn modelId="{3D29677D-247A-46DF-A917-580DF1B28EB5}" type="presParOf" srcId="{5A62EF12-B9FD-4864-8C54-FF6EC3B70736}" destId="{8EB05808-9123-484F-9A00-AD8221026420}" srcOrd="8" destOrd="0" presId="urn:microsoft.com/office/officeart/2005/8/layout/vProcess5"/>
    <dgm:cxn modelId="{656E5B05-5C06-467C-A479-9535532543E1}" type="presParOf" srcId="{5A62EF12-B9FD-4864-8C54-FF6EC3B70736}" destId="{E373F480-6E21-4648-BE43-B1937926AAD7}" srcOrd="9" destOrd="0" presId="urn:microsoft.com/office/officeart/2005/8/layout/vProcess5"/>
    <dgm:cxn modelId="{341013A0-A28F-4FAE-B009-03F689D0D5F1}" type="presParOf" srcId="{5A62EF12-B9FD-4864-8C54-FF6EC3B70736}" destId="{3FE68FEA-5E65-42EF-AE0E-72EA82F0BA9B}" srcOrd="10" destOrd="0" presId="urn:microsoft.com/office/officeart/2005/8/layout/vProcess5"/>
    <dgm:cxn modelId="{EFC0D98B-BCC0-4F80-A651-2075403ADF39}" type="presParOf" srcId="{5A62EF12-B9FD-4864-8C54-FF6EC3B70736}" destId="{B1269295-2609-465A-8FD5-C38F6EE73DF9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76F265-76D6-4CBF-9F2F-A4598E01D615}">
      <dsp:nvSpPr>
        <dsp:cNvPr id="0" name=""/>
        <dsp:cNvSpPr/>
      </dsp:nvSpPr>
      <dsp:spPr>
        <a:xfrm>
          <a:off x="0" y="0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/>
            <a:t>Prioritatea de asistență tehnică - </a:t>
          </a:r>
          <a:r>
            <a:rPr lang="ro-RO" sz="1800" i="1" kern="1200"/>
            <a:t>Apel dedicat grupurilor județene </a:t>
          </a:r>
          <a:endParaRPr lang="en-US" sz="1800" kern="1200"/>
        </a:p>
      </dsp:txBody>
      <dsp:txXfrm>
        <a:off x="31404" y="31404"/>
        <a:ext cx="3690173" cy="1009389"/>
      </dsp:txXfrm>
    </dsp:sp>
    <dsp:sp modelId="{E67EB726-CCDB-49F3-BC4A-0C3FF316FE11}">
      <dsp:nvSpPr>
        <dsp:cNvPr id="0" name=""/>
        <dsp:cNvSpPr/>
      </dsp:nvSpPr>
      <dsp:spPr>
        <a:xfrm>
          <a:off x="413537" y="1267142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800" b="1" kern="1200"/>
            <a:t>Depunere</a:t>
          </a:r>
          <a:r>
            <a:rPr lang="ro-RO" sz="1800" kern="1200"/>
            <a:t>: 15.04.2024 – 15.09.2024</a:t>
          </a:r>
          <a:endParaRPr lang="en-US" sz="1800" kern="1200"/>
        </a:p>
      </dsp:txBody>
      <dsp:txXfrm>
        <a:off x="444941" y="1298546"/>
        <a:ext cx="3764486" cy="1009389"/>
      </dsp:txXfrm>
    </dsp:sp>
    <dsp:sp modelId="{547C93F2-DCDB-4A2C-8F04-B30FDC84CAAE}">
      <dsp:nvSpPr>
        <dsp:cNvPr id="0" name=""/>
        <dsp:cNvSpPr/>
      </dsp:nvSpPr>
      <dsp:spPr>
        <a:xfrm>
          <a:off x="820902" y="2534285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err="1"/>
            <a:t>Titlul</a:t>
          </a:r>
          <a:r>
            <a:rPr lang="en-US" sz="1400" b="1" kern="1200"/>
            <a:t> </a:t>
          </a:r>
          <a:r>
            <a:rPr lang="en-US" sz="1400" b="1" kern="1200" err="1"/>
            <a:t>proiectului</a:t>
          </a:r>
          <a:r>
            <a:rPr lang="ro-RO" sz="1400" kern="1200"/>
            <a:t>: </a:t>
          </a:r>
          <a:r>
            <a:rPr lang="ro-RO" sz="1400" b="0" kern="1200"/>
            <a:t>Sprijinirea Județului Mureș în realizarea activităților prevăzute de Planul Teritorial pentru Tranziție Justă</a:t>
          </a:r>
          <a:endParaRPr lang="en-US" sz="1400" b="0" kern="1200"/>
        </a:p>
      </dsp:txBody>
      <dsp:txXfrm>
        <a:off x="852306" y="2565689"/>
        <a:ext cx="3770658" cy="1009389"/>
      </dsp:txXfrm>
    </dsp:sp>
    <dsp:sp modelId="{DDA85CD8-F138-4907-8D0E-B1B25EE170A4}">
      <dsp:nvSpPr>
        <dsp:cNvPr id="0" name=""/>
        <dsp:cNvSpPr/>
      </dsp:nvSpPr>
      <dsp:spPr>
        <a:xfrm>
          <a:off x="1234439" y="3801427"/>
          <a:ext cx="4937760" cy="107219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b="1" kern="1200"/>
            <a:t>Semnare contract</a:t>
          </a:r>
          <a:r>
            <a:rPr lang="ro-RO" sz="1400" kern="1200"/>
            <a:t>: 20 decembrie 2024</a:t>
          </a:r>
          <a:endParaRPr lang="en-US" sz="1400" kern="1200"/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o-RO" sz="1400" b="1" kern="1200"/>
            <a:t>Valoare totală eligibilă</a:t>
          </a:r>
          <a:r>
            <a:rPr lang="ro-RO" sz="1400" kern="1200"/>
            <a:t>: </a:t>
          </a:r>
          <a:r>
            <a:rPr lang="ro-RO" sz="1400" b="1" kern="1200"/>
            <a:t>4.997.511,23</a:t>
          </a:r>
          <a:r>
            <a:rPr lang="en-US" sz="1400" b="1" kern="1200"/>
            <a:t> </a:t>
          </a:r>
          <a:r>
            <a:rPr lang="ro-RO" sz="1400" b="1" kern="1200"/>
            <a:t>RON</a:t>
          </a:r>
          <a:endParaRPr lang="en-US" sz="1400" b="1" kern="1200"/>
        </a:p>
      </dsp:txBody>
      <dsp:txXfrm>
        <a:off x="1265843" y="3832831"/>
        <a:ext cx="3764486" cy="1009389"/>
      </dsp:txXfrm>
    </dsp:sp>
    <dsp:sp modelId="{EDA028D4-DD2B-4ACA-8614-B42CD1EAC43F}">
      <dsp:nvSpPr>
        <dsp:cNvPr id="0" name=""/>
        <dsp:cNvSpPr/>
      </dsp:nvSpPr>
      <dsp:spPr>
        <a:xfrm>
          <a:off x="4240831" y="821205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397640" y="821205"/>
        <a:ext cx="383310" cy="524438"/>
      </dsp:txXfrm>
    </dsp:sp>
    <dsp:sp modelId="{D74F9BBC-8E8B-41E0-B1DE-87078969717B}">
      <dsp:nvSpPr>
        <dsp:cNvPr id="0" name=""/>
        <dsp:cNvSpPr/>
      </dsp:nvSpPr>
      <dsp:spPr>
        <a:xfrm>
          <a:off x="4654369" y="2088348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4811178" y="2088348"/>
        <a:ext cx="383310" cy="524438"/>
      </dsp:txXfrm>
    </dsp:sp>
    <dsp:sp modelId="{8C1E1213-7C72-41A3-8B27-8277E6A56426}">
      <dsp:nvSpPr>
        <dsp:cNvPr id="0" name=""/>
        <dsp:cNvSpPr/>
      </dsp:nvSpPr>
      <dsp:spPr>
        <a:xfrm>
          <a:off x="5061734" y="3355490"/>
          <a:ext cx="696928" cy="696928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3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100" kern="1200"/>
        </a:p>
      </dsp:txBody>
      <dsp:txXfrm>
        <a:off x="5218543" y="3355490"/>
        <a:ext cx="383310" cy="5244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ante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3" name="Substituent dată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645CBB-8890-4972-8A98-E97CF189038B}" type="datetimeFigureOut">
              <a:rPr lang="ro-RO" smtClean="0"/>
              <a:t>29.10.2025</a:t>
            </a:fld>
            <a:endParaRPr lang="ro-RO"/>
          </a:p>
        </p:txBody>
      </p:sp>
      <p:sp>
        <p:nvSpPr>
          <p:cNvPr id="4" name="Substituent imagine diapozitiv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o-RO"/>
          </a:p>
        </p:txBody>
      </p:sp>
      <p:sp>
        <p:nvSpPr>
          <p:cNvPr id="5" name="Substituent note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o-RO"/>
              <a:t>Faceţi clic pentru a edita Master stiluri text</a:t>
            </a:r>
          </a:p>
          <a:p>
            <a:pPr lvl="1"/>
            <a:r>
              <a:rPr lang="ro-RO"/>
              <a:t>al doilea nivel</a:t>
            </a:r>
          </a:p>
          <a:p>
            <a:pPr lvl="2"/>
            <a:r>
              <a:rPr lang="ro-RO"/>
              <a:t>al treilea nivel</a:t>
            </a:r>
          </a:p>
          <a:p>
            <a:pPr lvl="3"/>
            <a:r>
              <a:rPr lang="ro-RO"/>
              <a:t>al patrulea nivel</a:t>
            </a:r>
          </a:p>
          <a:p>
            <a:pPr lvl="4"/>
            <a:r>
              <a:rPr lang="ro-RO"/>
              <a:t>al cincilea nivel</a:t>
            </a:r>
          </a:p>
        </p:txBody>
      </p:sp>
      <p:sp>
        <p:nvSpPr>
          <p:cNvPr id="6" name="Substituent subsol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o-RO"/>
          </a:p>
        </p:txBody>
      </p:sp>
      <p:sp>
        <p:nvSpPr>
          <p:cNvPr id="7" name="Substituent număr diapozitiv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A132F3-AE77-4A2D-BD0F-9417A664B63B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946918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70332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5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9425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7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48230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6A1F67-6D45-5DDD-8626-E556D39BE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D99C104-05D6-277F-59C4-199887CEE4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1F23F5-65B5-CA4E-27BD-1018C5018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F19BF4-DB94-12B1-6B97-0542A4B93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10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4005034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9AA12-833D-2D3E-9331-3E83B8CCE1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539DB4D-B5AD-26ED-20AD-A17D199346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ED8BF34-7823-6406-0E01-A2E4940AB3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6FBBF7-B98E-FA94-F2D9-7A0565A2E33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11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80886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12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787564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1351B3-5EBD-7563-9D8F-D25C522BA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3002F82-DF81-F735-524E-A8CACF5805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D765C8-4457-BF6F-C47C-000A08C46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5BC0EC-3A2B-E137-228D-F5A002B70A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13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2063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stituent imagine diapozitiv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ubstituent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o-RO" dirty="0"/>
          </a:p>
        </p:txBody>
      </p:sp>
      <p:sp>
        <p:nvSpPr>
          <p:cNvPr id="4" name="Substituent număr diapozitiv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A132F3-AE77-4A2D-BD0F-9417A664B63B}" type="slidenum">
              <a:rPr lang="ro-RO" smtClean="0"/>
              <a:t>14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72074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D82645-1C68-76C5-429E-24B2167C5D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A3749F-CE58-9F47-5A6A-21C336EDD2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48885D-3A97-FCDF-4E28-F8F898142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1B9293-7ECD-3D03-0C68-AE16447146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E58B6-B91E-47EA-EC35-851F3C706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C76DE74-1F95-9D25-8849-6A5E7181B0D5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55EC8537-0CA8-AEC4-1DD2-988E1E7199E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6D08344-0ACE-D208-DFB1-B812BD00FB36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924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15CC-4B72-CB4E-6E70-9BE3915D2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3F2643B-F0C1-E6FD-CB14-BC70B0C4D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473C29-69EC-F1E8-BEA8-EBC914622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483CD-EB52-CBD6-755F-FBC55C0DB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539AA-6F75-C0C0-27D7-63C8589C90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842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E1D0F1-3E4D-BDA3-B14B-4533490629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214019-0439-9A2F-0C3A-9CE9E7CA2F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469740-2C1D-1D93-C84F-29BDA55427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96EC9F-F81C-AD27-EAC5-DCBCDF77CE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4C31F-363E-6E06-3E34-E45A6D123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657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7C93E2-9738-1081-26FB-BC61E6F8E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73888"/>
            <a:ext cx="10515600" cy="61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6CBC20-18FE-8543-ABD0-D716B0581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F265D1-002D-AA92-BA1E-B073594DE5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80FA5-2DE3-CCC6-447F-6BD6F0A18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077CAE-C30E-0D57-07A0-0315B9DA0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BD5E119F-D380-2F80-7DB4-79441AF7701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8982288-1DFB-BD89-B397-29C14C54CD0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A6F62A-E8F1-F5B6-61AC-BCC650F6E93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9628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558C1-A515-93F6-630C-1F422A576A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35A8CA-BC44-D835-996C-D3790CFA1F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0CC3B9-9886-7CCB-3672-A2172292C0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3690B5-BCAD-3C76-6CAC-DD9A7B5ECC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A93A94-2472-60BC-6BCD-BF6632595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872002E-C452-86A8-ED58-58FBF081C69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0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2E1072B7-A1F2-0BF6-15BA-0AC97DC37D8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1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7BA967B1-4812-205A-5BE2-85704D8909F1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578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30458-5969-D4B4-5CC1-462EBBACA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37684"/>
            <a:ext cx="10515600" cy="5530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59C538-EDF4-82DE-D33F-536DA7FD56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E5A7CA-65C2-E0BA-1436-7A9DA5A858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50A326-83A4-0C6F-CFD7-4488A2F9F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6543B-5252-A4C8-C35C-E1B33BA19D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A53810-5311-EF33-3621-3A61721ABE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D409FC3B-E639-417A-409D-2F5CC43851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C1FFE689-14E2-066A-4D0A-F024CC92EC11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31D544BB-2551-4978-4DA0-D4B207AF32F9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932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190C63-6763-611E-0F99-032FF2DDE6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1073888"/>
            <a:ext cx="10515600" cy="61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9C94B-8774-D313-98FA-CA17C6C8D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700670-1D0B-A448-A427-9E345A6083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59C924-E57D-87D7-7B5E-9F4818B487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D2AB73E-C1CB-31FE-7C0D-8415B2EB86B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030966-4617-EA5B-E289-A94D293D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0A963F-DF3E-E6D1-AB59-0FF3A4D710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BF26B0-E64B-686A-B065-536FD4B9F4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B215EC16-5DC4-26AE-BC2B-DE03B7C96A4F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12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9666776F-D504-61BB-1256-6E9EDB73262E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3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EE518C89-B6FA-3281-566E-C06D7119B60B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317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30E34-2D29-23A1-A0ED-EDF37C028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81544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710F032-1B45-AEF2-2922-6C8F7DC0D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DE711E8-C26C-DC41-29B9-9F6CF72B4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ED3AF-CC03-DFFE-3F8B-D59A0DA4C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00383374-ACC6-11AB-54CB-26B02DE7BB58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7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1EA8D778-D052-9CAF-FF1B-8D29E41DF965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8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41F39DF0-9F53-14D3-AEBF-C518A36D77E8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20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919DE8-B744-09A9-66EC-B724DEF32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BE810D4-2BBC-0A16-FDBF-DFBD37A1B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8A98449-8A15-8D1A-4E8D-E7C1E2A1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1376C90F-B168-D291-F770-FEB387CA7F80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6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5A37D13-AB00-1ADE-ABA0-B8F503EDFFC9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7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3523F236-09EA-1589-F73E-448A7AFA5775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696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D26D0-DF50-75BC-FC9F-D9B99337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B34EF-9C05-1AA1-786B-B4323D4E78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1BFFE3-3B73-C125-5EC7-AEE5D247DE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064704-3F4A-D285-88AE-869A48E36E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56690E-5BD3-7AA2-3125-22F78B3DE1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031E9C-03A5-8C47-0866-1F1310D7A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60F72F92-EFAF-371D-B214-00EB7F3FCD86}"/>
              </a:ext>
            </a:extLst>
          </p:cNvPr>
          <p:cNvPicPr>
            <a:picLocks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  <p:pic>
        <p:nvPicPr>
          <p:cNvPr id="9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A3A9D3C4-689C-36BB-2C2F-0FD3660456A0}"/>
              </a:ext>
            </a:extLst>
          </p:cNvPr>
          <p:cNvPicPr>
            <a:picLocks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10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8031D104-9899-356D-1587-7C1EF99C6C9A}"/>
              </a:ext>
            </a:extLst>
          </p:cNvPr>
          <p:cNvPicPr>
            <a:picLocks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878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90ED4-1CC2-72A2-FB0D-CDF97D662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5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D5D3CBE-6177-1C0A-38F5-0A8CF33015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1A56F8-FBBE-B6CE-DE21-2B3415808D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8BD63-E547-C99F-1304-D900E65C0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231938-ED18-74A3-C25F-DB04533A2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B9CC2F-E827-862C-1A0E-8D6597B3C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218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346474-B1C0-DE02-291B-734F96CC2C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7051"/>
            <a:ext cx="10515600" cy="56363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CBA5BB-5C21-D3EC-5823-310BE01569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DA0BC-F167-FD36-5CB3-0444F664E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6F2A0E-B78E-4EEB-AE3D-6138870B9929}" type="datetimeFigureOut">
              <a:rPr lang="en-US" smtClean="0"/>
              <a:t>10/29/2025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FCE35B-726B-22A6-1D20-F9982A7CA8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9C09A0-D2E7-D9A9-2BF6-78769866D3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64ADA7-EEEB-4AC6-A1F5-8B557DDB70C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4" descr="A black background with blue text&#10;&#10;AI-generated content may be incorrect.">
            <a:extLst>
              <a:ext uri="{FF2B5EF4-FFF2-40B4-BE49-F238E27FC236}">
                <a16:creationId xmlns:a16="http://schemas.microsoft.com/office/drawing/2014/main" id="{CA22F090-E788-D443-BE64-8ADBAA284539}"/>
              </a:ext>
            </a:extLst>
          </p:cNvPr>
          <p:cNvPicPr>
            <a:picLocks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9029065" y="136525"/>
            <a:ext cx="1638935" cy="466725"/>
          </a:xfrm>
          <a:prstGeom prst="rect">
            <a:avLst/>
          </a:prstGeom>
        </p:spPr>
      </p:pic>
      <p:pic>
        <p:nvPicPr>
          <p:cNvPr id="8" name="Image 3" descr="A blue and white logo&#10;&#10;AI-generated content may be incorrect.">
            <a:extLst>
              <a:ext uri="{FF2B5EF4-FFF2-40B4-BE49-F238E27FC236}">
                <a16:creationId xmlns:a16="http://schemas.microsoft.com/office/drawing/2014/main" id="{4ADF9F8E-5168-4C46-4B8D-D7B1FE019706}"/>
              </a:ext>
            </a:extLst>
          </p:cNvPr>
          <p:cNvPicPr>
            <a:picLocks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5671185" y="225824"/>
            <a:ext cx="424815" cy="427355"/>
          </a:xfrm>
          <a:prstGeom prst="rect">
            <a:avLst/>
          </a:prstGeom>
        </p:spPr>
      </p:pic>
      <p:pic>
        <p:nvPicPr>
          <p:cNvPr id="9" name="Image 2" descr="Blue text on a white background&#10;&#10;AI-generated content may be incorrect.">
            <a:extLst>
              <a:ext uri="{FF2B5EF4-FFF2-40B4-BE49-F238E27FC236}">
                <a16:creationId xmlns:a16="http://schemas.microsoft.com/office/drawing/2014/main" id="{8B9910C4-FA62-1AB5-B72F-7033141E7F54}"/>
              </a:ext>
            </a:extLst>
          </p:cNvPr>
          <p:cNvPicPr>
            <a:picLocks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24000" y="225824"/>
            <a:ext cx="2212340" cy="45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569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004540"/>
          </a:solidFill>
          <a:latin typeface="Source Sans Pro" panose="020B0503030403020204" pitchFamily="34" charset="0"/>
          <a:ea typeface="Source Sans Pro" panose="020B050303040302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tranzitiejusta@cjmures.ro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FB719-BE36-8B58-FA9D-A5417D077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9072-17ED-4830-FA5D-B94985D96C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7739" y="1835682"/>
            <a:ext cx="6533322" cy="2033953"/>
          </a:xfrm>
        </p:spPr>
        <p:txBody>
          <a:bodyPr/>
          <a:lstStyle/>
          <a:p>
            <a:pPr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</a:pPr>
            <a:r>
              <a:rPr lang="ro-RO" sz="4000" b="1" kern="100">
                <a:solidFill>
                  <a:srgbClr val="00C578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Stadiul de implementare a Programului Tranziție Justă în județul Mureș</a:t>
            </a:r>
            <a:endParaRPr lang="en-US" sz="4000">
              <a:solidFill>
                <a:srgbClr val="00C578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D7175-E9FC-F80D-1A07-B416808131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7739" y="5802241"/>
            <a:ext cx="9144000" cy="439344"/>
          </a:xfrm>
        </p:spPr>
        <p:txBody>
          <a:bodyPr>
            <a:normAutofit/>
          </a:bodyPr>
          <a:lstStyle/>
          <a:p>
            <a:pPr algn="l"/>
            <a:r>
              <a:rPr lang="ro-RO" sz="2000" b="1">
                <a:solidFill>
                  <a:srgbClr val="00C578"/>
                </a:solidFill>
              </a:rPr>
              <a:t>3 iulie 2025, Târgu Mureș</a:t>
            </a:r>
          </a:p>
        </p:txBody>
      </p:sp>
      <p:pic>
        <p:nvPicPr>
          <p:cNvPr id="5" name="Picture 4" descr="A green leaf and black background&#10;&#10;AI-generated content may be incorrect.">
            <a:extLst>
              <a:ext uri="{FF2B5EF4-FFF2-40B4-BE49-F238E27FC236}">
                <a16:creationId xmlns:a16="http://schemas.microsoft.com/office/drawing/2014/main" id="{84D6D6B2-7889-DFD4-06D9-28B3A2EE53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7627" y="2768437"/>
            <a:ext cx="3350260" cy="2922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ine 6" descr="O imagine care conține text, design grafic, captură de ecran, Grafică&#10;&#10;Conținutul generat de inteligența artificială poate fi incorect.">
            <a:extLst>
              <a:ext uri="{FF2B5EF4-FFF2-40B4-BE49-F238E27FC236}">
                <a16:creationId xmlns:a16="http://schemas.microsoft.com/office/drawing/2014/main" id="{739E2CCD-F4D3-1724-A18C-99D4D0EBC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705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0E7B61-2FBB-488F-AF08-E315AEE56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87AD95-45EB-7322-3FFB-722E9F5AA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926" y="885336"/>
            <a:ext cx="10500360" cy="848339"/>
          </a:xfrm>
        </p:spPr>
        <p:txBody>
          <a:bodyPr/>
          <a:lstStyle/>
          <a:p>
            <a:r>
              <a:rPr lang="ro-RO" dirty="0"/>
              <a:t>Apel relansat (stadiu: </a:t>
            </a:r>
            <a:r>
              <a:rPr lang="ro-RO" dirty="0">
                <a:solidFill>
                  <a:srgbClr val="74B92B"/>
                </a:solidFill>
              </a:rPr>
              <a:t>activ</a:t>
            </a:r>
            <a:r>
              <a:rPr lang="ro-RO" dirty="0"/>
              <a:t>)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E8B381-70A4-9560-3F22-B9CED5A7A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199" y="1677182"/>
            <a:ext cx="8496301" cy="518081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>
                <a:solidFill>
                  <a:srgbClr val="004540"/>
                </a:solidFill>
                <a:cs typeface="+mj-cs"/>
              </a:rPr>
              <a:t>Sprijinirea tranziției forței de muncă, Componenta – „Sprijin pentru adaptarea la schimbare a lucrătorilor, întreprinderilor și antreprenorilor”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000" b="1">
              <a:solidFill>
                <a:srgbClr val="004540"/>
              </a:solidFill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1400" b="1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800" b="1">
                <a:cs typeface="+mj-cs"/>
              </a:rPr>
              <a:t>Buget alocat</a:t>
            </a:r>
            <a:r>
              <a:rPr lang="ro-RO" sz="1800">
                <a:cs typeface="+mj-cs"/>
              </a:rPr>
              <a:t>: 13.171.585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800" b="1"/>
              <a:t>Perioadă depunere</a:t>
            </a:r>
            <a:r>
              <a:rPr lang="ro-RO" sz="1800"/>
              <a:t>: 21.11.2025 – 30.01.2026</a:t>
            </a:r>
            <a:endParaRPr lang="ro-RO" sz="1800" b="1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800" b="1">
                <a:cs typeface="+mj-cs"/>
              </a:rPr>
              <a:t>Solicitanți eligibili</a:t>
            </a:r>
            <a:r>
              <a:rPr lang="en-US" sz="1800">
                <a:cs typeface="+mj-cs"/>
              </a:rPr>
              <a:t>: </a:t>
            </a:r>
            <a:r>
              <a:rPr lang="ro-RO" sz="1800">
                <a:cs typeface="+mj-cs"/>
              </a:rPr>
              <a:t>AJOFM Mureș în parteneriat cu ANOFM, CRFPA MUREȘ, universități, ONG-uri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800" b="1">
                <a:cs typeface="+mj-cs"/>
              </a:rPr>
              <a:t>Activitățile eligibile: 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800">
                <a:cs typeface="+mj-cs"/>
              </a:rPr>
              <a:t>Definirea și actualizarea competențelor pentru recalificarea lucrătorilor din teritoriile afectate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800">
                <a:cs typeface="+mj-cs"/>
              </a:rPr>
              <a:t>Furnizare de servicii specializate pentru creșterea șanselor de ocupare a persoanelor aflate în căutarea unui loc de muncă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800">
                <a:cs typeface="+mj-cs"/>
              </a:rPr>
              <a:t>Stimularea angajatorilor pentru integrarea pe piața forței de muncă a șomerilor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800">
                <a:cs typeface="+mj-cs"/>
              </a:rPr>
              <a:t>Activități de sprijin pentru participarea la programele de FPC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endParaRPr lang="ro-RO" sz="2000">
              <a:cs typeface="+mj-cs"/>
            </a:endParaRPr>
          </a:p>
        </p:txBody>
      </p:sp>
      <p:pic>
        <p:nvPicPr>
          <p:cNvPr id="5" name="Picture 4" descr="A green plant growing out of a dirt&#10;&#10;AI-generated content may be incorrect.">
            <a:extLst>
              <a:ext uri="{FF2B5EF4-FFF2-40B4-BE49-F238E27FC236}">
                <a16:creationId xmlns:a16="http://schemas.microsoft.com/office/drawing/2014/main" id="{67D77063-4672-45E0-9177-38C4C37912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921" y="1733675"/>
            <a:ext cx="3606349" cy="446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7251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E87558-4FB8-D858-0935-2ED74E6AC1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3D4E4-121D-0EFA-89CD-411C86565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20726"/>
            <a:ext cx="10515600" cy="553004"/>
          </a:xfrm>
        </p:spPr>
        <p:txBody>
          <a:bodyPr anchor="ctr">
            <a:normAutofit/>
          </a:bodyPr>
          <a:lstStyle/>
          <a:p>
            <a:r>
              <a:rPr lang="ro-RO" sz="3300" dirty="0"/>
              <a:t>Apel în pregătire (stadiu: consultare publică închisă) </a:t>
            </a:r>
          </a:p>
        </p:txBody>
      </p:sp>
      <p:pic>
        <p:nvPicPr>
          <p:cNvPr id="6" name="Imagine 5" descr="O imagine care conține Grafică, clipart, proiectare, ilustrație">
            <a:extLst>
              <a:ext uri="{FF2B5EF4-FFF2-40B4-BE49-F238E27FC236}">
                <a16:creationId xmlns:a16="http://schemas.microsoft.com/office/drawing/2014/main" id="{63ADB94F-CA9A-742D-0AD3-DE50799AB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513" b="-1"/>
          <a:stretch>
            <a:fillRect/>
          </a:stretch>
        </p:blipFill>
        <p:spPr>
          <a:xfrm>
            <a:off x="338470" y="1910685"/>
            <a:ext cx="5181600" cy="4351338"/>
          </a:xfrm>
          <a:prstGeom prst="rect">
            <a:avLst/>
          </a:prstGeom>
          <a:noFill/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F37D9-8883-8402-1230-5ECF68A869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4"/>
            <a:ext cx="5885121" cy="4915417"/>
          </a:xfrm>
        </p:spPr>
        <p:txBody>
          <a:bodyPr>
            <a:normAutofit lnSpcReduction="10000"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o-RO" b="1" dirty="0">
                <a:solidFill>
                  <a:srgbClr val="004540"/>
                </a:solidFill>
              </a:rPr>
              <a:t>Sprijin pentru infrastructura de afaceri – Parcuri industriale </a:t>
            </a:r>
          </a:p>
          <a:p>
            <a:pPr marL="0" indent="0">
              <a:spcBef>
                <a:spcPts val="0"/>
              </a:spcBef>
              <a:buNone/>
            </a:pPr>
            <a:endParaRPr lang="ro-RO" sz="1600" b="1" dirty="0"/>
          </a:p>
          <a:p>
            <a:pPr marL="0" lvl="0" indent="0">
              <a:spcBef>
                <a:spcPts val="600"/>
              </a:spcBef>
              <a:buNone/>
            </a:pPr>
            <a:r>
              <a:rPr lang="ro-RO" sz="1600" b="1" dirty="0"/>
              <a:t>Perioada de consultare publică: 12.09.2025 – 03.10.2025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ro-RO" sz="1600" b="1" dirty="0"/>
              <a:t>Buget alocat</a:t>
            </a:r>
            <a:r>
              <a:rPr lang="ro-RO" sz="1600" dirty="0"/>
              <a:t>:  14.000.000 EUR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ro-RO" sz="1600" b="1" dirty="0"/>
              <a:t>Solicitanți eligibili</a:t>
            </a:r>
            <a:r>
              <a:rPr lang="ro-RO" sz="1600" dirty="0"/>
              <a:t>: UAT județ, municipiile, orașele, comunele și parteneriate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ro-RO" sz="1600" b="1" dirty="0"/>
              <a:t>Valoare finanțare nerambursabilă</a:t>
            </a:r>
            <a:r>
              <a:rPr lang="ro-RO" sz="1600" dirty="0"/>
              <a:t>: 1.000.000 – 14.000.000 euro</a:t>
            </a:r>
          </a:p>
          <a:p>
            <a:pPr marL="0" lvl="0" indent="0">
              <a:spcBef>
                <a:spcPts val="600"/>
              </a:spcBef>
              <a:buNone/>
            </a:pPr>
            <a:r>
              <a:rPr lang="ro-RO" sz="1600" b="1" dirty="0"/>
              <a:t>Activități eligibile:</a:t>
            </a:r>
          </a:p>
          <a:p>
            <a:pPr>
              <a:spcBef>
                <a:spcPts val="600"/>
              </a:spcBef>
            </a:pPr>
            <a:r>
              <a:rPr lang="ro-RO" sz="1600" dirty="0"/>
              <a:t>Amenajarea terenului necesar creării și dezvoltării parcurilor industriale;  </a:t>
            </a:r>
          </a:p>
          <a:p>
            <a:pPr>
              <a:spcBef>
                <a:spcPts val="600"/>
              </a:spcBef>
            </a:pPr>
            <a:r>
              <a:rPr lang="ro-RO" sz="1600" dirty="0"/>
              <a:t>Construirea/ extinderea/ modernizare infrastructurii rutiere/ feroviare din interiorul  infrastructurii de afaceri si al drumurilor de acces;</a:t>
            </a:r>
          </a:p>
          <a:p>
            <a:pPr>
              <a:spcBef>
                <a:spcPts val="600"/>
              </a:spcBef>
            </a:pPr>
            <a:r>
              <a:rPr lang="ro-RO" sz="1600" dirty="0"/>
              <a:t>Activități cu asigurarea utilităților necesare funcționării obiectivului de </a:t>
            </a:r>
            <a:r>
              <a:rPr lang="ro-RO" sz="1600" dirty="0" err="1"/>
              <a:t>investiţie</a:t>
            </a:r>
            <a:r>
              <a:rPr lang="ro-RO" sz="1600" dirty="0"/>
              <a:t>;</a:t>
            </a:r>
          </a:p>
          <a:p>
            <a:pPr>
              <a:spcBef>
                <a:spcPts val="600"/>
              </a:spcBef>
            </a:pPr>
            <a:r>
              <a:rPr lang="ro-RO" sz="1600" dirty="0"/>
              <a:t>Construirea/ extinderea/ modernizarea de clădiri </a:t>
            </a:r>
            <a:r>
              <a:rPr lang="ro-RO" sz="1600" dirty="0" err="1"/>
              <a:t>şi</a:t>
            </a:r>
            <a:r>
              <a:rPr lang="ro-RO" sz="1600" dirty="0"/>
              <a:t> anexe aferente, inclusiv </a:t>
            </a:r>
            <a:r>
              <a:rPr lang="ro-RO" sz="1600" dirty="0" err="1"/>
              <a:t>dotari</a:t>
            </a:r>
            <a:r>
              <a:rPr lang="ro-RO" sz="1600" dirty="0"/>
              <a:t> cu active corporale și necorporale.</a:t>
            </a:r>
          </a:p>
          <a:p>
            <a:pPr>
              <a:spcBef>
                <a:spcPts val="600"/>
              </a:spcBef>
            </a:pPr>
            <a:endParaRPr lang="ro-RO" sz="1300" b="1" dirty="0"/>
          </a:p>
          <a:p>
            <a:pPr marL="0" lvl="0" indent="0">
              <a:spcBef>
                <a:spcPts val="600"/>
              </a:spcBef>
              <a:buNone/>
            </a:pPr>
            <a:endParaRPr lang="ro-RO" sz="1300" b="1" dirty="0"/>
          </a:p>
        </p:txBody>
      </p:sp>
    </p:spTree>
    <p:extLst>
      <p:ext uri="{BB962C8B-B14F-4D97-AF65-F5344CB8AC3E}">
        <p14:creationId xmlns:p14="http://schemas.microsoft.com/office/powerpoint/2010/main" val="1857484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3950" y="885336"/>
            <a:ext cx="10723336" cy="848339"/>
          </a:xfrm>
        </p:spPr>
        <p:txBody>
          <a:bodyPr/>
          <a:lstStyle/>
          <a:p>
            <a:r>
              <a:rPr lang="ro-RO" dirty="0"/>
              <a:t>Apel în pregătire (stadiu: consultare publică închisă)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199" y="1677182"/>
            <a:ext cx="8496301" cy="4806168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200" b="1" dirty="0">
                <a:solidFill>
                  <a:srgbClr val="004540"/>
                </a:solidFill>
                <a:cs typeface="+mj-cs"/>
              </a:rPr>
              <a:t>Dezvoltarea întreprinderilor și a </a:t>
            </a:r>
            <a:r>
              <a:rPr lang="ro-RO" sz="2200" b="1" dirty="0" err="1">
                <a:solidFill>
                  <a:srgbClr val="004540"/>
                </a:solidFill>
                <a:cs typeface="+mj-cs"/>
              </a:rPr>
              <a:t>antreprenoriatului</a:t>
            </a:r>
            <a:r>
              <a:rPr lang="ro-RO" sz="2200" b="1" dirty="0">
                <a:solidFill>
                  <a:srgbClr val="004540"/>
                </a:solidFill>
                <a:cs typeface="+mj-cs"/>
              </a:rPr>
              <a:t> – sprijin pentru înființarea de întreprinderi sociale- sprijin direct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ro-RO" sz="2000" b="1" dirty="0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600" b="1" dirty="0">
                <a:cs typeface="+mj-cs"/>
              </a:rPr>
              <a:t>Perioada de consultare publică: 24.09.2025 – 15.10.2025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600" b="1" dirty="0">
                <a:cs typeface="+mj-cs"/>
              </a:rPr>
              <a:t>Buget alocat</a:t>
            </a:r>
            <a:r>
              <a:rPr lang="ro-RO" sz="1600" dirty="0">
                <a:cs typeface="+mj-cs"/>
              </a:rPr>
              <a:t>: 5.593.583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600" b="1" dirty="0">
                <a:cs typeface="+mj-cs"/>
              </a:rPr>
              <a:t>Solicitanți eligibili</a:t>
            </a:r>
            <a:r>
              <a:rPr lang="ro-RO" sz="1600" dirty="0">
                <a:cs typeface="+mj-cs"/>
              </a:rPr>
              <a:t>: întreprinderi sociale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600" b="1" dirty="0"/>
              <a:t>Valoare finanțare nerambursabilă</a:t>
            </a:r>
            <a:r>
              <a:rPr lang="ro-RO" sz="1600" dirty="0"/>
              <a:t>: 50.000 – 300.000 euro</a:t>
            </a:r>
            <a:endParaRPr lang="ro-RO" sz="1600" dirty="0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600" b="1" dirty="0">
                <a:cs typeface="+mj-cs"/>
              </a:rPr>
              <a:t>Activități eligibile: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600" dirty="0">
                <a:cs typeface="+mj-cs"/>
              </a:rPr>
              <a:t>lucrări de construcție, modernizare, extindere a spațiilor de producție/ prestare de servicii existente, inclusiv a utilităților generale aferente (alimentare cu apă, canalizare, alimentare cu gaze naturale, agent termic, energie electrică, PSI),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600" dirty="0">
                <a:cs typeface="+mj-cs"/>
              </a:rPr>
              <a:t>achiziționarea de echipamente tehnologice, utilaje, instalații de lucru, mobilier, echipamente informatice, de natura mijloacelor fixe, cu excepția mijloacelor de transport,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it-IT" sz="1600" dirty="0">
                <a:cs typeface="+mj-cs"/>
              </a:rPr>
              <a:t>brevete, licențe, mărci comerciale, programe informatice, alte drepturi şi active similare</a:t>
            </a:r>
            <a:r>
              <a:rPr lang="ro-RO" sz="1600" dirty="0">
                <a:cs typeface="+mj-cs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1600" dirty="0">
                <a:cs typeface="+mj-cs"/>
              </a:rPr>
              <a:t>Organizare evenimente, cercetare, dezvoltare, inovare, proiectare, etc.</a:t>
            </a:r>
          </a:p>
        </p:txBody>
      </p:sp>
      <p:pic>
        <p:nvPicPr>
          <p:cNvPr id="5" name="Imagine 4" descr="O imagine care conține clipart, Grafică, artă, creativitate&#10;&#10;Conținutul generat de inteligența artificială poate fi incorect.">
            <a:extLst>
              <a:ext uri="{FF2B5EF4-FFF2-40B4-BE49-F238E27FC236}">
                <a16:creationId xmlns:a16="http://schemas.microsoft.com/office/drawing/2014/main" id="{6D8F2711-04E1-3ED4-5FC6-ED694CDB0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001" y="3481596"/>
            <a:ext cx="3372559" cy="328546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C1678-842F-21C0-661C-2C08D92A08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8B53E-9C63-6EA7-7BEB-14149559B3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6926" y="885336"/>
            <a:ext cx="10500360" cy="848339"/>
          </a:xfrm>
        </p:spPr>
        <p:txBody>
          <a:bodyPr/>
          <a:lstStyle/>
          <a:p>
            <a:r>
              <a:rPr lang="ro-RO" dirty="0"/>
              <a:t>Apel în pregătire (stadiu: </a:t>
            </a:r>
            <a:r>
              <a:rPr lang="en-US" dirty="0" err="1"/>
              <a:t>consultare</a:t>
            </a:r>
            <a:r>
              <a:rPr lang="en-US" dirty="0"/>
              <a:t> public</a:t>
            </a:r>
            <a:r>
              <a:rPr lang="ro-RO" dirty="0"/>
              <a:t>ă) </a:t>
            </a:r>
            <a:endParaRPr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4DA2FB-9884-AC3B-4845-432EB355C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7571" y="1677182"/>
            <a:ext cx="7591647" cy="4806168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>
                <a:solidFill>
                  <a:srgbClr val="004540"/>
                </a:solidFill>
                <a:cs typeface="+mj-cs"/>
              </a:rPr>
              <a:t>Energie verde accesibilă și mobilitate nepoluantă – componenta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it-IT" sz="2000" b="1">
                <a:solidFill>
                  <a:srgbClr val="004540"/>
                </a:solidFill>
                <a:cs typeface="+mj-cs"/>
              </a:rPr>
              <a:t>”Mobilitate verde”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ro-RO" sz="2000" b="1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>
                <a:cs typeface="+mj-cs"/>
              </a:rPr>
              <a:t>Perioada de consultare publică: 10.10.2025 – 31.10.2025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>
                <a:cs typeface="+mj-cs"/>
              </a:rPr>
              <a:t>Buget alocat</a:t>
            </a:r>
            <a:r>
              <a:rPr lang="ro-RO" sz="2000">
                <a:cs typeface="+mj-cs"/>
              </a:rPr>
              <a:t>: 9.595.600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>
                <a:cs typeface="+mj-cs"/>
              </a:rPr>
              <a:t>Solicitanți eligibili</a:t>
            </a:r>
            <a:r>
              <a:rPr lang="ro-RO" sz="2000">
                <a:cs typeface="+mj-cs"/>
              </a:rPr>
              <a:t>: UAT municipiu/ oraș, UAT județ, Asociația de Dezvoltare Intercomunitară  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/>
              <a:t>Valoare finanțare nerambursabilă</a:t>
            </a:r>
            <a:r>
              <a:rPr lang="ro-RO" sz="2000"/>
              <a:t>: min. 5.000.000 euro</a:t>
            </a:r>
            <a:endParaRPr lang="ro-RO" sz="2000">
              <a:cs typeface="+mj-cs"/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>
                <a:cs typeface="+mj-cs"/>
              </a:rPr>
              <a:t>Acțiuni sprijinite: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2000">
                <a:cs typeface="+mj-cs"/>
              </a:rPr>
              <a:t>Investiții în teritoriile metropolitane ale municipiilor și orașelor în baza planurilor de mobilitate urbană durabilă,</a:t>
            </a:r>
          </a:p>
          <a:p>
            <a:pPr algn="just">
              <a:lnSpc>
                <a:spcPct val="100000"/>
              </a:lnSpc>
              <a:spcBef>
                <a:spcPts val="600"/>
              </a:spcBef>
            </a:pPr>
            <a:r>
              <a:rPr lang="ro-RO" sz="2000">
                <a:cs typeface="+mj-cs"/>
              </a:rPr>
              <a:t>Dezvoltarea transportului verde local.</a:t>
            </a:r>
          </a:p>
          <a:p>
            <a:pPr mar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ro-RO" sz="2000">
              <a:cs typeface="+mj-cs"/>
            </a:endParaRPr>
          </a:p>
        </p:txBody>
      </p:sp>
      <p:pic>
        <p:nvPicPr>
          <p:cNvPr id="5" name="Imagine 4" descr="O imagine care conține desen animat, clipart, jucărie&#10;&#10;Conținutul generat de inteligența artificială poate fi incorect.">
            <a:extLst>
              <a:ext uri="{FF2B5EF4-FFF2-40B4-BE49-F238E27FC236}">
                <a16:creationId xmlns:a16="http://schemas.microsoft.com/office/drawing/2014/main" id="{3E9402C9-3E5D-2AFF-B672-7E17926B11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31752" y="2114908"/>
            <a:ext cx="5980814" cy="398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126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9C9DE0B2-4921-DA70-6115-E4C6047B3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3461" y="862504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alte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62661682-ECA5-94C1-DB7B-201ECD65357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48861728"/>
              </p:ext>
            </p:extLst>
          </p:nvPr>
        </p:nvGraphicFramePr>
        <p:xfrm>
          <a:off x="527050" y="2088888"/>
          <a:ext cx="11137900" cy="41938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90470">
                  <a:extLst>
                    <a:ext uri="{9D8B030D-6E8A-4147-A177-3AD203B41FA5}">
                      <a16:colId xmlns:a16="http://schemas.microsoft.com/office/drawing/2014/main" val="418227325"/>
                    </a:ext>
                  </a:extLst>
                </a:gridCol>
                <a:gridCol w="3923030">
                  <a:extLst>
                    <a:ext uri="{9D8B030D-6E8A-4147-A177-3AD203B41FA5}">
                      <a16:colId xmlns:a16="http://schemas.microsoft.com/office/drawing/2014/main" val="3262544397"/>
                    </a:ext>
                  </a:extLst>
                </a:gridCol>
                <a:gridCol w="1244600">
                  <a:extLst>
                    <a:ext uri="{9D8B030D-6E8A-4147-A177-3AD203B41FA5}">
                      <a16:colId xmlns:a16="http://schemas.microsoft.com/office/drawing/2014/main" val="2872957190"/>
                    </a:ext>
                  </a:extLst>
                </a:gridCol>
                <a:gridCol w="2108200">
                  <a:extLst>
                    <a:ext uri="{9D8B030D-6E8A-4147-A177-3AD203B41FA5}">
                      <a16:colId xmlns:a16="http://schemas.microsoft.com/office/drawing/2014/main" val="3735657084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552380589"/>
                    </a:ext>
                  </a:extLst>
                </a:gridCol>
              </a:tblGrid>
              <a:tr h="103441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</a:t>
                      </a:r>
                      <a:r>
                        <a:rPr lang="ro-RO" sz="1700" b="1" kern="100" dirty="0" err="1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Mures</a:t>
                      </a: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)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7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8631217"/>
                  </a:ext>
                </a:extLst>
              </a:tr>
              <a:tr h="776288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Formare profesională - alți furnizori acreditați (2.B)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modernizarea și consolidarea instituțiilor și serviciilor pieței forței de muncă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8.008.438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IMM, ONG, alte instituții publice/private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NOIEMBRIE 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252892"/>
                  </a:ext>
                </a:extLst>
              </a:tr>
              <a:tr h="1292548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Menținerea forței de muncă înalt calificate  (2.C)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Măsuri de stimulare a angajatorilor pentru a reține forța de muncă înalt calificată pentru dezvoltarea domeniilor prioritare conform planurilor teritoriale de tranziție justă.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3.432.188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întreprinderi/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it-IT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parteneriat cu furnizori de formare acreditați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DECEMBRIE 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7780655"/>
                  </a:ext>
                </a:extLst>
              </a:tr>
              <a:tr h="1079186"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Dezvoltarea și dotarea centrelor de formare profesională  (2.D)</a:t>
                      </a:r>
                      <a:endParaRPr lang="ro-RO" sz="1700" b="1" kern="10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dezvoltarea și dotarea centrelor de formare profesională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9.990.540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AJOFM 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NOIEMBRIE</a:t>
                      </a:r>
                      <a:r>
                        <a:rPr lang="en-US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  <a:r>
                        <a:rPr lang="ro-RO" sz="17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2025</a:t>
                      </a:r>
                      <a:endParaRPr lang="ro-RO" sz="17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433450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6BDF4EDB-1751-6556-ED23-A456C4FF7516}"/>
              </a:ext>
            </a:extLst>
          </p:cNvPr>
          <p:cNvSpPr txBox="1"/>
          <p:nvPr/>
        </p:nvSpPr>
        <p:spPr>
          <a:xfrm>
            <a:off x="3048630" y="1479304"/>
            <a:ext cx="60947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74B92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pentru tranziția forței de muncă</a:t>
            </a:r>
          </a:p>
        </p:txBody>
      </p:sp>
    </p:spTree>
    <p:extLst>
      <p:ext uri="{BB962C8B-B14F-4D97-AF65-F5344CB8AC3E}">
        <p14:creationId xmlns:p14="http://schemas.microsoft.com/office/powerpoint/2010/main" val="37686014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7733ED6-5878-5E91-B831-31170D9CE6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09037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alte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096C220B-96DE-5D33-F8FF-544706CF1A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112016"/>
              </p:ext>
            </p:extLst>
          </p:nvPr>
        </p:nvGraphicFramePr>
        <p:xfrm>
          <a:off x="611606" y="2307976"/>
          <a:ext cx="11197388" cy="34194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005263">
                  <a:extLst>
                    <a:ext uri="{9D8B030D-6E8A-4147-A177-3AD203B41FA5}">
                      <a16:colId xmlns:a16="http://schemas.microsoft.com/office/drawing/2014/main" val="3720966249"/>
                    </a:ext>
                  </a:extLst>
                </a:gridCol>
                <a:gridCol w="4474707">
                  <a:extLst>
                    <a:ext uri="{9D8B030D-6E8A-4147-A177-3AD203B41FA5}">
                      <a16:colId xmlns:a16="http://schemas.microsoft.com/office/drawing/2014/main" val="1046457152"/>
                    </a:ext>
                  </a:extLst>
                </a:gridCol>
                <a:gridCol w="1127515">
                  <a:extLst>
                    <a:ext uri="{9D8B030D-6E8A-4147-A177-3AD203B41FA5}">
                      <a16:colId xmlns:a16="http://schemas.microsoft.com/office/drawing/2014/main" val="425390695"/>
                    </a:ext>
                  </a:extLst>
                </a:gridCol>
                <a:gridCol w="2345749">
                  <a:extLst>
                    <a:ext uri="{9D8B030D-6E8A-4147-A177-3AD203B41FA5}">
                      <a16:colId xmlns:a16="http://schemas.microsoft.com/office/drawing/2014/main" val="2029099051"/>
                    </a:ext>
                  </a:extLst>
                </a:gridCol>
                <a:gridCol w="1244154">
                  <a:extLst>
                    <a:ext uri="{9D8B030D-6E8A-4147-A177-3AD203B41FA5}">
                      <a16:colId xmlns:a16="http://schemas.microsoft.com/office/drawing/2014/main" val="1167516565"/>
                    </a:ext>
                  </a:extLst>
                </a:gridCol>
              </a:tblGrid>
              <a:tr h="87492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(Mureș)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446345"/>
                  </a:ext>
                </a:extLst>
              </a:tr>
              <a:tr h="1118847"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Capacit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ăți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 de produc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ț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ie, transport </a:t>
                      </a:r>
                      <a:r>
                        <a:rPr lang="ro-RO" sz="1600" b="1" kern="10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ș</a:t>
                      </a: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 stocare de energie RES - clădiri publice (3.B)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dezvoltarea de capacități de mici dimensiuni de producție, transport si stocare de energie RES pentru consum propriu a clădirilor publice în care funcționează școli, spitale, servicii sociale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24.440.000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</a:t>
                      </a:r>
                    </a:p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UAT-uri (județ, municipii, orașe, comune)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DECEMBRIE 2025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491230"/>
                  </a:ext>
                </a:extLst>
              </a:tr>
              <a:tr h="1118847">
                <a:tc>
                  <a:txBody>
                    <a:bodyPr/>
                    <a:lstStyle/>
                    <a:p>
                      <a:pPr marL="1778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Energie regenerabilă pentru gospodării (3.A)</a:t>
                      </a: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1143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Sprijin pentru instalarea panourilor fotovoltaice/fototermice la nivel de gospodărie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31.300.725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UAT-uri (județ, municipii, orașe, comune)</a:t>
                      </a:r>
                      <a:r>
                        <a:rPr lang="en-US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; </a:t>
                      </a:r>
                    </a:p>
                    <a:p>
                      <a:pPr marL="6350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Persoane fizice - gospodării individuale 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DECEMBRIE  2025</a:t>
                      </a:r>
                      <a:endParaRPr lang="ro-RO" sz="1600" b="1" kern="10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38372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0B34B871-A5F4-C8DE-F3E7-7EE7342118D8}"/>
              </a:ext>
            </a:extLst>
          </p:cNvPr>
          <p:cNvSpPr txBox="1"/>
          <p:nvPr/>
        </p:nvSpPr>
        <p:spPr>
          <a:xfrm>
            <a:off x="1107281" y="1327674"/>
            <a:ext cx="997743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00C57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în domeniul energiei verde accesibile și mobilitate nepoluantă</a:t>
            </a:r>
          </a:p>
        </p:txBody>
      </p:sp>
    </p:spTree>
    <p:extLst>
      <p:ext uri="{BB962C8B-B14F-4D97-AF65-F5344CB8AC3E}">
        <p14:creationId xmlns:p14="http://schemas.microsoft.com/office/powerpoint/2010/main" val="4185618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EA88E1-65A8-62D4-0620-9E02366B9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22FA29B2-A779-FA0E-B710-AF8986B8F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3299" y="913593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alte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80E34A9F-D259-178D-2EFF-6CB4D720521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2233199"/>
              </p:ext>
            </p:extLst>
          </p:nvPr>
        </p:nvGraphicFramePr>
        <p:xfrm>
          <a:off x="601900" y="1973730"/>
          <a:ext cx="11108838" cy="27595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27699">
                  <a:extLst>
                    <a:ext uri="{9D8B030D-6E8A-4147-A177-3AD203B41FA5}">
                      <a16:colId xmlns:a16="http://schemas.microsoft.com/office/drawing/2014/main" val="3720966249"/>
                    </a:ext>
                  </a:extLst>
                </a:gridCol>
                <a:gridCol w="1323362">
                  <a:extLst>
                    <a:ext uri="{9D8B030D-6E8A-4147-A177-3AD203B41FA5}">
                      <a16:colId xmlns:a16="http://schemas.microsoft.com/office/drawing/2014/main" val="425390695"/>
                    </a:ext>
                  </a:extLst>
                </a:gridCol>
                <a:gridCol w="3278127">
                  <a:extLst>
                    <a:ext uri="{9D8B030D-6E8A-4147-A177-3AD203B41FA5}">
                      <a16:colId xmlns:a16="http://schemas.microsoft.com/office/drawing/2014/main" val="2029099051"/>
                    </a:ext>
                  </a:extLst>
                </a:gridCol>
                <a:gridCol w="1379650">
                  <a:extLst>
                    <a:ext uri="{9D8B030D-6E8A-4147-A177-3AD203B41FA5}">
                      <a16:colId xmlns:a16="http://schemas.microsoft.com/office/drawing/2014/main" val="1167516565"/>
                    </a:ext>
                  </a:extLst>
                </a:gridCol>
              </a:tblGrid>
              <a:tr h="103365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(Apel pentru toate cele 6 județe eligibile în PTJ)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446345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63500" indent="0"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Dezvoltarea întreprinderilor și antreprenoriatului care contribuie la obiectivele platformei STEP (cu accent pe IMM-uri)</a:t>
                      </a:r>
                    </a:p>
                    <a:p>
                      <a:pPr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o-RO" sz="1600" b="1" i="0" u="none" strike="noStrike" noProof="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188,731,176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IMM/întreprinderi de tip spin-off și spin-out, </a:t>
                      </a:r>
                      <a:r>
                        <a:rPr lang="ro-RO" sz="1600" b="1" i="0" u="none" strike="noStrike" kern="12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start-up-uri, parteneriate instituții publice </a:t>
                      </a:r>
                      <a:r>
                        <a:rPr lang="ro-RO" sz="1600" b="1" i="0" u="none" strike="noStrike" kern="120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ș</a:t>
                      </a:r>
                      <a:r>
                        <a:rPr lang="ro-RO" sz="1600" b="1" i="0" u="none" strike="noStrike" kern="12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+mn-cs"/>
                        </a:rPr>
                        <a:t>i/sau private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0" lvl="0" indent="-6350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C578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DECEMBRIE 2025</a:t>
                      </a: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3491230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63500" indent="0" algn="l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Investiții pentru reducerea substanțială a emisiilor ETS care contribuie la obiectivele platformei STEP (accent pe întreprinderile mari preidentificate în PTJ)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124,595,879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Întreprinderi mari (predefinite).</a:t>
                      </a:r>
                      <a:endParaRPr lang="en-US" sz="1600" b="1" i="0" u="none" strike="noStrike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În jud</a:t>
                      </a:r>
                      <a:r>
                        <a:rPr lang="en-US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.</a:t>
                      </a:r>
                      <a:r>
                        <a:rPr lang="ro-RO" sz="1600" b="1" i="0" u="none" strike="noStrike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 Mureș: AZOMUREȘ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o-RO" sz="1600" b="1" i="0" u="none" strike="noStrike" kern="100" cap="none" spc="0" normalizeH="0" baseline="0" noProof="0" dirty="0">
                          <a:ln>
                            <a:noFill/>
                          </a:ln>
                          <a:solidFill>
                            <a:srgbClr val="00C578"/>
                          </a:solidFill>
                          <a:effectLst/>
                          <a:uLnTx/>
                          <a:uFillTx/>
                          <a:latin typeface="Source Sans Pro" panose="020B0503030403020204" pitchFamily="34" charset="0"/>
                          <a:ea typeface="Source Sans Pro" panose="020B0503030403020204" pitchFamily="34" charset="0"/>
                          <a:cs typeface="Times New Roman" panose="02020603050405020304" pitchFamily="18" charset="0"/>
                        </a:rPr>
                        <a:t>FEBRUARIE 2025</a:t>
                      </a:r>
                    </a:p>
                  </a:txBody>
                  <a:tcPr marL="1905" marR="1905" marT="190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6738372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02392B98-D29C-7B08-F8D0-31272BF26DF3}"/>
              </a:ext>
            </a:extLst>
          </p:cNvPr>
          <p:cNvSpPr txBox="1"/>
          <p:nvPr/>
        </p:nvSpPr>
        <p:spPr>
          <a:xfrm>
            <a:off x="1179440" y="1437750"/>
            <a:ext cx="98331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noProof="0" dirty="0">
                <a:solidFill>
                  <a:srgbClr val="00C578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Sprijinirea investițiilor care contribuie la obiectivele platformei STEP</a:t>
            </a:r>
            <a:endParaRPr lang="ro-RO" b="1" dirty="0">
              <a:highlight>
                <a:srgbClr val="FFFF00"/>
              </a:highlight>
            </a:endParaRPr>
          </a:p>
        </p:txBody>
      </p:sp>
      <p:sp>
        <p:nvSpPr>
          <p:cNvPr id="8" name="CasetăText 7">
            <a:extLst>
              <a:ext uri="{FF2B5EF4-FFF2-40B4-BE49-F238E27FC236}">
                <a16:creationId xmlns:a16="http://schemas.microsoft.com/office/drawing/2014/main" id="{BA546EA2-AD92-CCB4-AF2C-B8D7BE732B80}"/>
              </a:ext>
            </a:extLst>
          </p:cNvPr>
          <p:cNvSpPr txBox="1"/>
          <p:nvPr/>
        </p:nvSpPr>
        <p:spPr>
          <a:xfrm>
            <a:off x="601899" y="4919008"/>
            <a:ext cx="1110883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o-RO" sz="2000" b="1" kern="100" dirty="0">
                <a:solidFill>
                  <a:srgbClr val="00454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Obiectiv platform</a:t>
            </a:r>
            <a:r>
              <a:rPr lang="ro-RO" sz="2000" b="1" kern="100" dirty="0">
                <a:solidFill>
                  <a:srgbClr val="004540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ă</a:t>
            </a:r>
            <a:r>
              <a:rPr lang="ro-RO" sz="2000" b="1" kern="100" dirty="0">
                <a:solidFill>
                  <a:srgbClr val="004540"/>
                </a:solidFill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STEP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= de a sprijini dezvoltarea și fabricarea tehnologiilor critice în domeniile: 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Tehnologii digitale și inovarea în domeniul tehnologiei profunde; 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Tehnologii curate și eficiente d</a:t>
            </a:r>
            <a:r>
              <a:rPr lang="en-US" sz="2000" kern="100" dirty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pdv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al utilizării resurselor, inclusiv tehnologii cu zero emisii nete</a:t>
            </a:r>
          </a:p>
          <a:p>
            <a:pPr marL="342900" lvl="0" indent="-342900" algn="just">
              <a:buClr>
                <a:srgbClr val="004540"/>
              </a:buClr>
              <a:buFont typeface="Wingdings" panose="05000000000000000000" pitchFamily="2" charset="2"/>
              <a:buChar char="§"/>
            </a:pP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Biotehnologii, inclusiv medicamente incluse în lista </a:t>
            </a:r>
            <a:r>
              <a:rPr lang="en-US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UE</a:t>
            </a:r>
            <a:r>
              <a:rPr lang="ro-RO" sz="2000" kern="100" dirty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Times New Roman" panose="02020603050405020304" pitchFamily="18" charset="0"/>
              </a:rPr>
              <a:t> de medicamente critice și componentele acestora</a:t>
            </a:r>
          </a:p>
        </p:txBody>
      </p:sp>
    </p:spTree>
    <p:extLst>
      <p:ext uri="{BB962C8B-B14F-4D97-AF65-F5344CB8AC3E}">
        <p14:creationId xmlns:p14="http://schemas.microsoft.com/office/powerpoint/2010/main" val="12213770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401CECE0-19CF-1E47-E047-B405B16D4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14234"/>
            <a:ext cx="10515600" cy="616800"/>
          </a:xfrm>
        </p:spPr>
        <p:txBody>
          <a:bodyPr/>
          <a:lstStyle/>
          <a:p>
            <a:pPr algn="ctr"/>
            <a:r>
              <a:rPr lang="ro-RO" dirty="0"/>
              <a:t>Calendarul estimativ de lansare alte apeluri </a:t>
            </a:r>
          </a:p>
        </p:txBody>
      </p:sp>
      <p:graphicFrame>
        <p:nvGraphicFramePr>
          <p:cNvPr id="4" name="Substituent conținut 3">
            <a:extLst>
              <a:ext uri="{FF2B5EF4-FFF2-40B4-BE49-F238E27FC236}">
                <a16:creationId xmlns:a16="http://schemas.microsoft.com/office/drawing/2014/main" id="{069F25F3-C8A5-FD35-F663-89D714BA0F7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4567278"/>
              </p:ext>
            </p:extLst>
          </p:nvPr>
        </p:nvGraphicFramePr>
        <p:xfrm>
          <a:off x="732971" y="2140558"/>
          <a:ext cx="10842170" cy="21983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66686">
                  <a:extLst>
                    <a:ext uri="{9D8B030D-6E8A-4147-A177-3AD203B41FA5}">
                      <a16:colId xmlns:a16="http://schemas.microsoft.com/office/drawing/2014/main" val="1164086245"/>
                    </a:ext>
                  </a:extLst>
                </a:gridCol>
                <a:gridCol w="3780971">
                  <a:extLst>
                    <a:ext uri="{9D8B030D-6E8A-4147-A177-3AD203B41FA5}">
                      <a16:colId xmlns:a16="http://schemas.microsoft.com/office/drawing/2014/main" val="4024693973"/>
                    </a:ext>
                  </a:extLst>
                </a:gridCol>
                <a:gridCol w="1255486">
                  <a:extLst>
                    <a:ext uri="{9D8B030D-6E8A-4147-A177-3AD203B41FA5}">
                      <a16:colId xmlns:a16="http://schemas.microsoft.com/office/drawing/2014/main" val="287259212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589986162"/>
                    </a:ext>
                  </a:extLst>
                </a:gridCol>
                <a:gridCol w="1095827">
                  <a:extLst>
                    <a:ext uri="{9D8B030D-6E8A-4147-A177-3AD203B41FA5}">
                      <a16:colId xmlns:a16="http://schemas.microsoft.com/office/drawing/2014/main" val="4292879071"/>
                    </a:ext>
                  </a:extLst>
                </a:gridCol>
              </a:tblGrid>
              <a:tr h="9023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Denumire apel  –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(Mureș)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Obiectivele apelului de finanțare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Buget total apel (euro)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Tipul de solicitanți eligibili / Beneficiari eligibili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chemeClr val="bg1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Dată ESTIMATĂ deschidere apel  </a:t>
                      </a:r>
                      <a:endParaRPr lang="ro-RO" sz="1600" b="1" kern="100" noProof="0" dirty="0">
                        <a:solidFill>
                          <a:schemeClr val="bg1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45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547591"/>
                  </a:ext>
                </a:extLst>
              </a:tr>
              <a:tr h="1134863">
                <a:tc>
                  <a:txBody>
                    <a:bodyPr/>
                    <a:lstStyle/>
                    <a:p>
                      <a:pPr marL="5715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noProof="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57150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4540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P 6 – Investiții în unități mari de producție în domenii selectate</a:t>
                      </a:r>
                      <a:endParaRPr lang="ro-RO" sz="1600" b="1" kern="100" noProof="0" dirty="0">
                        <a:solidFill>
                          <a:srgbClr val="004540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115888" indent="0" algn="l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Azomureș - instalație de producere hidrogen verde 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11.474.322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15888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marL="115888" indent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AZOMUREȘ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o-RO" sz="1600" b="1" kern="100" noProof="0" dirty="0">
                          <a:solidFill>
                            <a:srgbClr val="00C578"/>
                          </a:solidFill>
                          <a:effectLst/>
                          <a:latin typeface="Source Sans Pro" panose="020B0503030403020204" pitchFamily="34" charset="0"/>
                          <a:ea typeface="Source Sans Pro" panose="020B0503030403020204" pitchFamily="34" charset="0"/>
                        </a:rPr>
                        <a:t>FEBRUARIE 2025</a:t>
                      </a:r>
                      <a:endParaRPr lang="ro-RO" sz="1600" b="1" kern="100" noProof="0" dirty="0">
                        <a:solidFill>
                          <a:srgbClr val="00C578"/>
                        </a:solidFill>
                        <a:effectLst/>
                        <a:latin typeface="Source Sans Pro" panose="020B0503030403020204" pitchFamily="34" charset="0"/>
                        <a:ea typeface="Source Sans Pro" panose="020B0503030403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05" marR="1905" marT="1905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5061282"/>
                  </a:ext>
                </a:extLst>
              </a:tr>
            </a:tbl>
          </a:graphicData>
        </a:graphic>
      </p:graphicFrame>
      <p:sp>
        <p:nvSpPr>
          <p:cNvPr id="6" name="CasetăText 5">
            <a:extLst>
              <a:ext uri="{FF2B5EF4-FFF2-40B4-BE49-F238E27FC236}">
                <a16:creationId xmlns:a16="http://schemas.microsoft.com/office/drawing/2014/main" id="{CE2677CF-89C5-BDA1-5D59-9006B6698849}"/>
              </a:ext>
            </a:extLst>
          </p:cNvPr>
          <p:cNvSpPr txBox="1"/>
          <p:nvPr/>
        </p:nvSpPr>
        <p:spPr>
          <a:xfrm>
            <a:off x="2481943" y="1523758"/>
            <a:ext cx="73442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o-RO" sz="2400" b="1" dirty="0">
                <a:solidFill>
                  <a:srgbClr val="74B92B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Sprijin pentru dezvoltarea mediului antreprenorial</a:t>
            </a:r>
          </a:p>
        </p:txBody>
      </p:sp>
    </p:spTree>
    <p:extLst>
      <p:ext uri="{BB962C8B-B14F-4D97-AF65-F5344CB8AC3E}">
        <p14:creationId xmlns:p14="http://schemas.microsoft.com/office/powerpoint/2010/main" val="30252380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84FA3B-047D-F387-5911-C93E83CA4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53485"/>
            <a:ext cx="12192000" cy="68940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DCB6B67-0E88-83B7-A382-836631913342}"/>
              </a:ext>
            </a:extLst>
          </p:cNvPr>
          <p:cNvSpPr txBox="1"/>
          <p:nvPr/>
        </p:nvSpPr>
        <p:spPr>
          <a:xfrm>
            <a:off x="5208104" y="1859340"/>
            <a:ext cx="5936973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Consiliul Județean Mureș  </a:t>
            </a:r>
          </a:p>
          <a:p>
            <a:pPr algn="r"/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Compartimentul Tranziție Justă</a:t>
            </a:r>
          </a:p>
          <a:p>
            <a:pPr algn="r"/>
            <a:endParaRPr lang="ro-RO" sz="2400" b="1" noProof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endParaRPr lang="ro-RO" sz="2400" b="1" noProof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E-mail: </a:t>
            </a:r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  <a:hlinkClick r:id="rId3"/>
              </a:rPr>
              <a:t>tranzitiejusta@cjmures.ro</a:t>
            </a:r>
            <a:endParaRPr lang="ro-RO" sz="2400" b="1" noProof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Telefon: 0265-263.211, interior 1301</a:t>
            </a:r>
          </a:p>
          <a:p>
            <a:pPr algn="r"/>
            <a:endParaRPr lang="ro-RO" sz="2400" b="1" noProof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r"/>
            <a:r>
              <a:rPr lang="ro-RO" sz="2400" b="1" noProof="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www.cjmures.ro</a:t>
            </a:r>
          </a:p>
          <a:p>
            <a:pPr algn="r"/>
            <a:endParaRPr lang="ro-RO" sz="2400" b="1" noProof="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pic>
        <p:nvPicPr>
          <p:cNvPr id="4" name="Imagine 3" descr="O imagine care conține text, design grafic, Fluturaș, desen animat&#10;&#10;Conținutul generat de inteligența artificială poate fi incorect.">
            <a:extLst>
              <a:ext uri="{FF2B5EF4-FFF2-40B4-BE49-F238E27FC236}">
                <a16:creationId xmlns:a16="http://schemas.microsoft.com/office/drawing/2014/main" id="{5C7F081B-E2FA-BDC5-3C8C-C4285AFECB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3485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149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4534ED-58CB-169B-7367-2769D0BB2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76" y="1103276"/>
            <a:ext cx="10877550" cy="792716"/>
          </a:xfrm>
        </p:spPr>
        <p:txBody>
          <a:bodyPr anchor="ctr">
            <a:normAutofit/>
          </a:bodyPr>
          <a:lstStyle/>
          <a:p>
            <a:r>
              <a:rPr lang="ro-RO"/>
              <a:t>Cuprins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ED513-582B-D554-9595-BC2E8A5166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97125"/>
            <a:ext cx="5181600" cy="4351338"/>
          </a:xfrm>
        </p:spPr>
        <p:txBody>
          <a:bodyPr>
            <a:norm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ro-RO" b="1" kern="100" noProof="0"/>
              <a:t>Stadiu apeluri de proiecte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o-RO" b="1" kern="100" noProof="0"/>
              <a:t>Cereri de finanțare depuse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ro-RO" b="1" kern="100" noProof="0"/>
              <a:t>Contracte de finanțare semnate</a:t>
            </a:r>
          </a:p>
        </p:txBody>
      </p:sp>
      <p:pic>
        <p:nvPicPr>
          <p:cNvPr id="7" name="Picture 6" descr="A green circle with buildings and trees around it&#10;&#10;AI-generated content may be incorrect.">
            <a:extLst>
              <a:ext uri="{FF2B5EF4-FFF2-40B4-BE49-F238E27FC236}">
                <a16:creationId xmlns:a16="http://schemas.microsoft.com/office/drawing/2014/main" id="{03B2136D-8AC2-6EFA-3913-9BB271AA46A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78" r="2" b="13364"/>
          <a:stretch>
            <a:fillRect/>
          </a:stretch>
        </p:blipFill>
        <p:spPr>
          <a:xfrm>
            <a:off x="6172202" y="1045362"/>
            <a:ext cx="5676900" cy="4767275"/>
          </a:xfrm>
          <a:prstGeom prst="rect">
            <a:avLst/>
          </a:prstGeom>
          <a:noFill/>
        </p:spPr>
      </p:pic>
      <p:pic>
        <p:nvPicPr>
          <p:cNvPr id="13" name="Picture 12" descr="A green leaf in a square">
            <a:extLst>
              <a:ext uri="{FF2B5EF4-FFF2-40B4-BE49-F238E27FC236}">
                <a16:creationId xmlns:a16="http://schemas.microsoft.com/office/drawing/2014/main" id="{455A49B2-EED7-90BA-D296-12CD857A24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50" y="2378075"/>
            <a:ext cx="868757" cy="868757"/>
          </a:xfrm>
          <a:prstGeom prst="rect">
            <a:avLst/>
          </a:prstGeom>
        </p:spPr>
      </p:pic>
      <p:pic>
        <p:nvPicPr>
          <p:cNvPr id="14" name="Picture 13" descr="A green leaf in a square">
            <a:extLst>
              <a:ext uri="{FF2B5EF4-FFF2-40B4-BE49-F238E27FC236}">
                <a16:creationId xmlns:a16="http://schemas.microsoft.com/office/drawing/2014/main" id="{F0C1E7C8-528F-0331-7209-9AFA2D34DF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7" y="2969478"/>
            <a:ext cx="868757" cy="868757"/>
          </a:xfrm>
          <a:prstGeom prst="rect">
            <a:avLst/>
          </a:prstGeom>
        </p:spPr>
      </p:pic>
      <p:pic>
        <p:nvPicPr>
          <p:cNvPr id="15" name="Picture 14" descr="A green leaf in a square">
            <a:extLst>
              <a:ext uri="{FF2B5EF4-FFF2-40B4-BE49-F238E27FC236}">
                <a16:creationId xmlns:a16="http://schemas.microsoft.com/office/drawing/2014/main" id="{F654C74F-F124-6594-231C-327D943A43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49" y="3611169"/>
            <a:ext cx="868757" cy="86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2194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0837" y="1316774"/>
            <a:ext cx="4381500" cy="616800"/>
          </a:xfrm>
        </p:spPr>
        <p:txBody>
          <a:bodyPr/>
          <a:lstStyle/>
          <a:p>
            <a:r>
              <a:t>Context general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ro-RO" noProof="0"/>
          </a:p>
          <a:p>
            <a:pPr>
              <a:lnSpc>
                <a:spcPct val="110000"/>
              </a:lnSpc>
            </a:pPr>
            <a:r>
              <a:rPr lang="ro-RO" noProof="0"/>
              <a:t>Județul </a:t>
            </a:r>
            <a:r>
              <a:rPr lang="ro-RO" b="1" noProof="0"/>
              <a:t>Mureș</a:t>
            </a:r>
            <a:r>
              <a:rPr lang="ro-RO" noProof="0"/>
              <a:t> – unul dintre cele 6 județe eligibile PTJ 2021–2027</a:t>
            </a:r>
          </a:p>
          <a:p>
            <a:pPr>
              <a:lnSpc>
                <a:spcPct val="110000"/>
              </a:lnSpc>
            </a:pPr>
            <a:endParaRPr lang="ro-RO" noProof="0"/>
          </a:p>
          <a:p>
            <a:pPr>
              <a:lnSpc>
                <a:spcPct val="110000"/>
              </a:lnSpc>
            </a:pPr>
            <a:r>
              <a:rPr lang="ro-RO" noProof="0"/>
              <a:t>Alocare totală </a:t>
            </a:r>
            <a:r>
              <a:rPr lang="ro-RO" b="1" noProof="0"/>
              <a:t>PTJ</a:t>
            </a:r>
            <a:r>
              <a:rPr lang="ro-RO" noProof="0"/>
              <a:t> România: 2,53 miliarde EUR</a:t>
            </a:r>
          </a:p>
          <a:p>
            <a:pPr>
              <a:lnSpc>
                <a:spcPct val="110000"/>
              </a:lnSpc>
            </a:pPr>
            <a:endParaRPr lang="ro-RO" noProof="0"/>
          </a:p>
          <a:p>
            <a:pPr>
              <a:lnSpc>
                <a:spcPct val="110000"/>
              </a:lnSpc>
            </a:pPr>
            <a:r>
              <a:rPr lang="ro-RO" noProof="0"/>
              <a:t>Buget județul </a:t>
            </a:r>
            <a:r>
              <a:rPr lang="ro-RO" b="1" noProof="0"/>
              <a:t>Mureș</a:t>
            </a:r>
            <a:r>
              <a:rPr lang="ro-RO" noProof="0"/>
              <a:t> (Prioritatea 6): 277.032.659 EUR</a:t>
            </a:r>
            <a:r>
              <a:rPr lang="en-US" noProof="0"/>
              <a:t> </a:t>
            </a:r>
            <a:r>
              <a:rPr lang="ro-RO" noProof="0"/>
              <a:t>(include contribuția națională)</a:t>
            </a:r>
          </a:p>
          <a:p>
            <a:pPr marL="0" indent="0">
              <a:lnSpc>
                <a:spcPct val="110000"/>
              </a:lnSpc>
              <a:buNone/>
            </a:pPr>
            <a:endParaRPr lang="ro-RO" noProof="0"/>
          </a:p>
          <a:p>
            <a:pPr>
              <a:lnSpc>
                <a:spcPct val="110000"/>
              </a:lnSpc>
            </a:pPr>
            <a:r>
              <a:rPr lang="ro-RO" b="1" noProof="0"/>
              <a:t>Scop</a:t>
            </a:r>
            <a:r>
              <a:rPr lang="ro-RO" noProof="0"/>
              <a:t>: Atenuarea impactului tranziției spre neutralitate climatică</a:t>
            </a:r>
          </a:p>
        </p:txBody>
      </p:sp>
      <p:pic>
        <p:nvPicPr>
          <p:cNvPr id="4" name="Picture 3" descr="A green leaf in a square">
            <a:extLst>
              <a:ext uri="{FF2B5EF4-FFF2-40B4-BE49-F238E27FC236}">
                <a16:creationId xmlns:a16="http://schemas.microsoft.com/office/drawing/2014/main" id="{9C5E211A-455A-83F5-4C7E-0C2B543007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150937"/>
            <a:ext cx="1565275" cy="15652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8772" y="1044860"/>
            <a:ext cx="10515600" cy="616800"/>
          </a:xfrm>
        </p:spPr>
        <p:txBody>
          <a:bodyPr/>
          <a:lstStyle/>
          <a:p>
            <a:r>
              <a:rPr lang="ro-RO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Apel lansat (stadiu: închis)</a:t>
            </a:r>
            <a:endParaRPr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8771" y="2716214"/>
            <a:ext cx="9379856" cy="2954052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effectLst/>
              </a:rPr>
              <a:t>Perioadă </a:t>
            </a:r>
            <a:r>
              <a:rPr lang="en-US" sz="2000" b="1" noProof="0">
                <a:effectLst/>
              </a:rPr>
              <a:t>d</a:t>
            </a:r>
            <a:r>
              <a:rPr lang="ro-RO" sz="2000" b="1" noProof="0">
                <a:effectLst/>
              </a:rPr>
              <a:t>epunere</a:t>
            </a:r>
            <a:r>
              <a:rPr lang="ro-RO" sz="2000" noProof="0">
                <a:effectLst/>
              </a:rPr>
              <a:t>: </a:t>
            </a:r>
            <a:r>
              <a:rPr lang="en-US" sz="2000" noProof="0">
                <a:effectLst/>
              </a:rPr>
              <a:t>		</a:t>
            </a:r>
            <a:r>
              <a:rPr lang="ro-RO" sz="2000" noProof="0">
                <a:effectLst/>
              </a:rPr>
              <a:t>20.12.2023 - 20.05.2024</a:t>
            </a:r>
            <a:endParaRPr lang="en-US" sz="200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effectLst/>
              </a:rPr>
              <a:t>Buget alocat</a:t>
            </a:r>
            <a:r>
              <a:rPr lang="ro-RO" sz="2000" noProof="0">
                <a:effectLst/>
              </a:rPr>
              <a:t>:</a:t>
            </a:r>
            <a:r>
              <a:rPr lang="ro-RO" sz="2000" noProof="0">
                <a:solidFill>
                  <a:srgbClr val="252525"/>
                </a:solidFill>
                <a:cs typeface="Times New Roman" panose="02020603050405020304" pitchFamily="18" charset="0"/>
              </a:rPr>
              <a:t> </a:t>
            </a:r>
            <a:r>
              <a:rPr lang="en-US" sz="2000" noProof="0">
                <a:solidFill>
                  <a:srgbClr val="252525"/>
                </a:solidFill>
                <a:cs typeface="Times New Roman" panose="02020603050405020304" pitchFamily="18" charset="0"/>
              </a:rPr>
              <a:t>			</a:t>
            </a:r>
            <a:r>
              <a:rPr lang="ro-RO" sz="2000" noProof="0">
                <a:solidFill>
                  <a:srgbClr val="252525"/>
                </a:solidFill>
                <a:effectLst/>
                <a:cs typeface="Times New Roman" panose="02020603050405020304" pitchFamily="18" charset="0"/>
              </a:rPr>
              <a:t>83.903.737 euro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solidFill>
                  <a:srgbClr val="252525"/>
                </a:solidFill>
                <a:cs typeface="Times New Roman" panose="02020603050405020304" pitchFamily="18" charset="0"/>
              </a:rPr>
              <a:t>Solicitanți eligibili</a:t>
            </a:r>
            <a:r>
              <a:rPr lang="ro-RO" sz="2000" noProof="0">
                <a:solidFill>
                  <a:srgbClr val="252525"/>
                </a:solidFill>
                <a:cs typeface="Times New Roman" panose="02020603050405020304" pitchFamily="18" charset="0"/>
              </a:rPr>
              <a:t>: </a:t>
            </a:r>
            <a:r>
              <a:rPr lang="en-US" sz="2000" noProof="0">
                <a:solidFill>
                  <a:srgbClr val="252525"/>
                </a:solidFill>
                <a:cs typeface="Times New Roman" panose="02020603050405020304" pitchFamily="18" charset="0"/>
              </a:rPr>
              <a:t>		</a:t>
            </a:r>
            <a:r>
              <a:rPr lang="ro-RO" sz="2000" noProof="0">
                <a:solidFill>
                  <a:srgbClr val="252525"/>
                </a:solidFill>
                <a:cs typeface="Times New Roman" panose="02020603050405020304" pitchFamily="18" charset="0"/>
              </a:rPr>
              <a:t>microîntreprinderi și IMM</a:t>
            </a:r>
            <a:endParaRPr lang="ro-RO" sz="2000" noProof="0">
              <a:solidFill>
                <a:srgbClr val="252525"/>
              </a:solidFill>
              <a:effectLst/>
              <a:cs typeface="Times New Roman" panose="02020603050405020304" pitchFamily="18" charset="0"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effectLst/>
              </a:rPr>
              <a:t>N</a:t>
            </a:r>
            <a:r>
              <a:rPr lang="en-US" sz="2000" b="1" noProof="0">
                <a:effectLst/>
              </a:rPr>
              <a:t>r.</a:t>
            </a:r>
            <a:r>
              <a:rPr lang="ro-RO" sz="2000" b="1" noProof="0">
                <a:effectLst/>
              </a:rPr>
              <a:t> proiecte depuse</a:t>
            </a:r>
            <a:r>
              <a:rPr lang="ro-RO" sz="2000" noProof="0">
                <a:effectLst/>
              </a:rPr>
              <a:t>: </a:t>
            </a:r>
            <a:r>
              <a:rPr lang="en-US" sz="2000" noProof="0">
                <a:effectLst/>
              </a:rPr>
              <a:t>		</a:t>
            </a:r>
            <a:r>
              <a:rPr lang="ro-RO" sz="2000" noProof="0">
                <a:effectLst/>
              </a:rPr>
              <a:t>87</a:t>
            </a:r>
            <a:endParaRPr lang="en-US" sz="2000" b="1" noProof="0">
              <a:effectLst/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000" b="1" noProof="0">
                <a:effectLst/>
              </a:rPr>
              <a:t>V</a:t>
            </a:r>
            <a:r>
              <a:rPr lang="ro-RO" sz="2000" b="1" noProof="0">
                <a:effectLst/>
              </a:rPr>
              <a:t>al</a:t>
            </a:r>
            <a:r>
              <a:rPr lang="en-US" sz="2000" b="1" noProof="0">
                <a:effectLst/>
              </a:rPr>
              <a:t>.</a:t>
            </a:r>
            <a:r>
              <a:rPr lang="ro-RO" sz="2000" b="1" noProof="0">
                <a:effectLst/>
              </a:rPr>
              <a:t> totală</a:t>
            </a:r>
            <a:r>
              <a:rPr lang="ro-RO" sz="2000" noProof="0">
                <a:effectLst/>
              </a:rPr>
              <a:t>: </a:t>
            </a:r>
            <a:r>
              <a:rPr lang="en-US" sz="2000" noProof="0">
                <a:effectLst/>
              </a:rPr>
              <a:t>			</a:t>
            </a:r>
            <a:r>
              <a:rPr lang="ro-RO" sz="2000" noProof="0">
                <a:effectLst/>
              </a:rPr>
              <a:t>281.774.822 EUR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/>
              <a:t>Val</a:t>
            </a:r>
            <a:r>
              <a:rPr lang="en-US" sz="2000" b="1" noProof="0"/>
              <a:t>. </a:t>
            </a:r>
            <a:r>
              <a:rPr lang="ro-RO" sz="2000" b="1" noProof="0"/>
              <a:t>solicitată (FTJ+BS)</a:t>
            </a:r>
            <a:r>
              <a:rPr lang="ro-RO" sz="2000" noProof="0"/>
              <a:t>: </a:t>
            </a:r>
            <a:r>
              <a:rPr lang="en-US" sz="2000" noProof="0"/>
              <a:t>		</a:t>
            </a:r>
            <a:r>
              <a:rPr lang="ro-RO" sz="2000" noProof="0"/>
              <a:t>165.635.460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/>
              <a:t>N</a:t>
            </a:r>
            <a:r>
              <a:rPr lang="en-US" sz="2000" b="1" noProof="0"/>
              <a:t>r.</a:t>
            </a:r>
            <a:r>
              <a:rPr lang="ro-RO" sz="2000" b="1" noProof="0"/>
              <a:t> contracte semnate</a:t>
            </a:r>
            <a:r>
              <a:rPr lang="ro-RO" sz="2000" noProof="0"/>
              <a:t>: </a:t>
            </a:r>
            <a:r>
              <a:rPr lang="en-US" sz="2000" noProof="0"/>
              <a:t>		</a:t>
            </a:r>
            <a:r>
              <a:rPr lang="ro-RO" sz="2000" b="1" noProof="0"/>
              <a:t>38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effectLst/>
              </a:rPr>
              <a:t>Val</a:t>
            </a:r>
            <a:r>
              <a:rPr lang="en-US" sz="2000" b="1" noProof="0">
                <a:effectLst/>
              </a:rPr>
              <a:t>. </a:t>
            </a:r>
            <a:r>
              <a:rPr lang="ro-RO" sz="2000" b="1" noProof="0">
                <a:effectLst/>
              </a:rPr>
              <a:t>totală contracte semnate</a:t>
            </a:r>
            <a:r>
              <a:rPr lang="ro-RO" sz="2000" noProof="0">
                <a:effectLst/>
              </a:rPr>
              <a:t>: </a:t>
            </a:r>
            <a:r>
              <a:rPr lang="en-US" sz="2000" noProof="0">
                <a:effectLst/>
              </a:rPr>
              <a:t>	</a:t>
            </a:r>
            <a:r>
              <a:rPr lang="ro-RO" sz="2000" noProof="0">
                <a:effectLst/>
              </a:rPr>
              <a:t>100.494.898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 noProof="0">
                <a:effectLst/>
              </a:rPr>
              <a:t>Val</a:t>
            </a:r>
            <a:r>
              <a:rPr lang="en-US" sz="2000" b="1" noProof="0">
                <a:effectLst/>
              </a:rPr>
              <a:t>. </a:t>
            </a:r>
            <a:r>
              <a:rPr lang="ro-RO" sz="2000" b="1" noProof="0">
                <a:effectLst/>
              </a:rPr>
              <a:t>solicitată (FTJ+BS</a:t>
            </a:r>
            <a:r>
              <a:rPr lang="ro-RO" sz="2000" noProof="0">
                <a:effectLst/>
              </a:rPr>
              <a:t>): </a:t>
            </a:r>
            <a:r>
              <a:rPr lang="en-US" sz="2000" noProof="0">
                <a:effectLst/>
              </a:rPr>
              <a:t>		</a:t>
            </a:r>
            <a:r>
              <a:rPr lang="ro-RO" sz="2000" noProof="0">
                <a:effectLst/>
              </a:rPr>
              <a:t>58.554.848 EUR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ro-RO" sz="2000" noProof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BBE2B12-CBDC-9A9D-C0EF-0260E989A72A}"/>
              </a:ext>
            </a:extLst>
          </p:cNvPr>
          <p:cNvSpPr txBox="1"/>
          <p:nvPr/>
        </p:nvSpPr>
        <p:spPr>
          <a:xfrm>
            <a:off x="1418771" y="1834994"/>
            <a:ext cx="93798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ro-RO" sz="2000" b="1" noProof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Investiții pentru dezvoltarea IMM care sprijină creșterea durabilă și crearea de locuri de muncă  - INVESTI</a:t>
            </a:r>
            <a:r>
              <a:rPr lang="ro-RO" sz="2000" b="1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Ț</a:t>
            </a:r>
            <a:r>
              <a:rPr lang="ro-RO" sz="2000" b="1" noProof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II PRODUCTIVE ÎN IMM (200.000 – 8 milioane de euro)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8BB5FC3-3670-759B-862E-27E3ACB90778}"/>
              </a:ext>
            </a:extLst>
          </p:cNvPr>
          <p:cNvSpPr txBox="1"/>
          <p:nvPr/>
        </p:nvSpPr>
        <p:spPr>
          <a:xfrm>
            <a:off x="1418771" y="5723503"/>
            <a:ext cx="9379856" cy="4154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100" b="1" noProof="0">
                <a:solidFill>
                  <a:srgbClr val="00C57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ource Sans Pro" panose="020B0503030403020204" pitchFamily="34" charset="0"/>
                <a:ea typeface="Source Sans Pro" panose="020B0503030403020204" pitchFamily="34" charset="0"/>
              </a:rPr>
              <a:t>Grad acoperire apel: 69,79%</a:t>
            </a:r>
            <a:endParaRPr lang="en-US" sz="2100" b="1" noProof="0">
              <a:solidFill>
                <a:srgbClr val="00C57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1D8154-A508-907B-ED82-D3BFBB7C7407}"/>
              </a:ext>
            </a:extLst>
          </p:cNvPr>
          <p:cNvSpPr/>
          <p:nvPr/>
        </p:nvSpPr>
        <p:spPr>
          <a:xfrm>
            <a:off x="1418771" y="4586514"/>
            <a:ext cx="4285343" cy="3450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  <a:highlight>
                <a:srgbClr val="FF0000"/>
              </a:highligh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B0010A44-F91B-0E76-76A8-F7547B97E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08" y="3534977"/>
            <a:ext cx="3809076" cy="4217324"/>
          </a:xfrm>
        </p:spPr>
        <p:txBody>
          <a:bodyPr/>
          <a:lstStyle/>
          <a:p>
            <a:r>
              <a:rPr kumimoji="0" lang="ro-RO" sz="2400" i="0" u="none" strike="noStrike" cap="none" normalizeH="0" baseline="0" noProof="0">
                <a:ln>
                  <a:noFill/>
                </a:ln>
                <a:effectLst/>
                <a:cs typeface="Times New Roman" panose="02020603050405020304" pitchFamily="18" charset="0"/>
              </a:rPr>
              <a:t>Domenii de activitate în care au fost</a:t>
            </a:r>
            <a:r>
              <a:rPr lang="ro-RO" sz="2400" noProof="0">
                <a:cs typeface="Times New Roman" panose="02020603050405020304" pitchFamily="18" charset="0"/>
              </a:rPr>
              <a:t> </a:t>
            </a:r>
            <a:r>
              <a:rPr kumimoji="0" lang="ro-RO" sz="2400" i="0" u="none" strike="noStrike" cap="none" normalizeH="0" baseline="0" noProof="0">
                <a:ln>
                  <a:noFill/>
                </a:ln>
                <a:effectLst/>
                <a:cs typeface="Times New Roman" panose="02020603050405020304" pitchFamily="18" charset="0"/>
              </a:rPr>
              <a:t>semnate contracte de finanțare în cadrul apelului pentru investiții productive destinate IMM-urilor </a:t>
            </a:r>
            <a:br>
              <a:rPr kumimoji="0" lang="ro-RO" sz="4800" b="0" i="0" u="none" strike="noStrike" cap="none" normalizeH="0" baseline="0" noProof="0">
                <a:ln>
                  <a:noFill/>
                </a:ln>
                <a:solidFill>
                  <a:schemeClr val="tx1"/>
                </a:solidFill>
                <a:effectLst/>
              </a:rPr>
            </a:br>
            <a:endParaRPr lang="ro-RO" noProof="0"/>
          </a:p>
        </p:txBody>
      </p:sp>
      <p:graphicFrame>
        <p:nvGraphicFramePr>
          <p:cNvPr id="8" name="Substituent conținut 7">
            <a:extLst>
              <a:ext uri="{FF2B5EF4-FFF2-40B4-BE49-F238E27FC236}">
                <a16:creationId xmlns:a16="http://schemas.microsoft.com/office/drawing/2014/main" id="{FBCED921-C6BF-AC0C-2F73-C5D2BFC2788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5706320"/>
              </p:ext>
            </p:extLst>
          </p:nvPr>
        </p:nvGraphicFramePr>
        <p:xfrm>
          <a:off x="5188527" y="813201"/>
          <a:ext cx="6612918" cy="576692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36097">
                  <a:extLst>
                    <a:ext uri="{9D8B030D-6E8A-4147-A177-3AD203B41FA5}">
                      <a16:colId xmlns:a16="http://schemas.microsoft.com/office/drawing/2014/main" val="1766280899"/>
                    </a:ext>
                  </a:extLst>
                </a:gridCol>
                <a:gridCol w="1776821">
                  <a:extLst>
                    <a:ext uri="{9D8B030D-6E8A-4147-A177-3AD203B41FA5}">
                      <a16:colId xmlns:a16="http://schemas.microsoft.com/office/drawing/2014/main" val="1422843181"/>
                    </a:ext>
                  </a:extLst>
                </a:gridCol>
              </a:tblGrid>
              <a:tr h="5556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800" kern="100" noProof="0">
                          <a:effectLst/>
                        </a:rPr>
                        <a:t>Domeniu de activitate </a:t>
                      </a:r>
                      <a:endParaRPr lang="ro-RO" sz="2800" kern="100" noProof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rgbClr val="00C57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noProof="0"/>
                        <a:t>Nr.</a:t>
                      </a:r>
                      <a:r>
                        <a:rPr lang="en-US" sz="1600" noProof="0"/>
                        <a:t> </a:t>
                      </a:r>
                      <a:r>
                        <a:rPr lang="ro-RO" sz="1600" noProof="0"/>
                        <a:t>contracte semnate</a:t>
                      </a:r>
                    </a:p>
                  </a:txBody>
                  <a:tcPr marL="68580" marR="68580" marT="0" marB="0">
                    <a:solidFill>
                      <a:srgbClr val="00C57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7096309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Alimentar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4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94658275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Hoteluri și restaurante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39921394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Construcții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5894607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Agricultură și creșterea animalelor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49504491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Sănătate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7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87757210"/>
                  </a:ext>
                </a:extLst>
              </a:tr>
              <a:tr h="183283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Industria prelucrătoare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producția de textile,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producția de mase plastice,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fabricarea de construcții metalice,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tipărire, </a:t>
                      </a:r>
                    </a:p>
                    <a:p>
                      <a:pPr marL="285750" lvl="0" indent="-285750"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mecanică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8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5319530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Activități profesionale, științifice și tehnice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4179829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Transporturi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0566330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Imobiliare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5602173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Comerț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0030751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Industria energetică regenerabilă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72320325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kern="100" noProof="0">
                          <a:solidFill>
                            <a:schemeClr val="tx1"/>
                          </a:solidFill>
                          <a:effectLst/>
                        </a:rPr>
                        <a:t>Industria tehnologiei informației</a:t>
                      </a:r>
                      <a:endParaRPr lang="ro-RO" sz="1600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1600" b="1" kern="100" noProof="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endParaRPr lang="ro-RO" sz="1600" b="1" kern="100" noProof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8365772"/>
                  </a:ext>
                </a:extLst>
              </a:tr>
              <a:tr h="2707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400" kern="100" noProof="0">
                          <a:solidFill>
                            <a:srgbClr val="74B92B"/>
                          </a:solidFill>
                          <a:effectLst/>
                        </a:rPr>
                        <a:t>TOTAL</a:t>
                      </a:r>
                      <a:endParaRPr lang="ro-RO" sz="2400" kern="100" noProof="0">
                        <a:solidFill>
                          <a:srgbClr val="74B92B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ro-RO" sz="2400" b="1" kern="100" noProof="0">
                          <a:solidFill>
                            <a:srgbClr val="74B92B"/>
                          </a:solidFill>
                          <a:effectLst/>
                        </a:rPr>
                        <a:t>38</a:t>
                      </a:r>
                      <a:endParaRPr lang="ro-RO" sz="2400" b="1" kern="100" noProof="0">
                        <a:solidFill>
                          <a:srgbClr val="74B92B"/>
                        </a:solidFill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6307022"/>
                  </a:ext>
                </a:extLst>
              </a:tr>
            </a:tbl>
          </a:graphicData>
        </a:graphic>
      </p:graphicFrame>
      <p:pic>
        <p:nvPicPr>
          <p:cNvPr id="4" name="Picture 3" descr="A green light bulb with a leaf inside">
            <a:extLst>
              <a:ext uri="{FF2B5EF4-FFF2-40B4-BE49-F238E27FC236}">
                <a16:creationId xmlns:a16="http://schemas.microsoft.com/office/drawing/2014/main" id="{69AFA037-7026-85FB-C897-BBCD11C97A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161" y="545474"/>
            <a:ext cx="3873500" cy="387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333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u 1">
            <a:extLst>
              <a:ext uri="{FF2B5EF4-FFF2-40B4-BE49-F238E27FC236}">
                <a16:creationId xmlns:a16="http://schemas.microsoft.com/office/drawing/2014/main" id="{127283CC-46D2-C49A-D240-88FF64F492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4181" y="1136649"/>
            <a:ext cx="4543425" cy="52705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b="1" kern="120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Apel </a:t>
            </a:r>
            <a:r>
              <a:rPr lang="en-US" b="1" kern="120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lansat</a:t>
            </a:r>
            <a:r>
              <a:rPr lang="en-US" b="1" kern="120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 (</a:t>
            </a:r>
            <a:r>
              <a:rPr lang="en-US" b="1" kern="120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stadiu</a:t>
            </a:r>
            <a:r>
              <a:rPr lang="en-US" b="1" kern="120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: </a:t>
            </a:r>
            <a:r>
              <a:rPr lang="en-US" b="1" kern="1200" err="1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închis</a:t>
            </a:r>
            <a:r>
              <a:rPr lang="en-US" b="1" kern="1200">
                <a:latin typeface="Source Sans Pro" panose="020B0503030403020204" pitchFamily="34" charset="0"/>
                <a:ea typeface="Source Sans Pro" panose="020B0503030403020204" pitchFamily="34" charset="0"/>
                <a:cs typeface="+mj-cs"/>
              </a:rPr>
              <a:t>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460F698-8BB4-4AD1-414E-09F35D808879}"/>
              </a:ext>
            </a:extLst>
          </p:cNvPr>
          <p:cNvSpPr txBox="1"/>
          <p:nvPr/>
        </p:nvSpPr>
        <p:spPr>
          <a:xfrm>
            <a:off x="381000" y="2057400"/>
            <a:ext cx="5143500" cy="4286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400" b="1" kern="1200" noProof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Obiective</a:t>
            </a:r>
            <a:r>
              <a:rPr lang="en-US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: 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o-RO" sz="2400" kern="120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</a:t>
            </a:r>
            <a:r>
              <a:rPr lang="ro-RO" sz="2400" kern="1200" noProof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nformarea</a:t>
            </a:r>
            <a:r>
              <a:rPr lang="ro-RO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și conștientizarea populației din județ asupra tranziției către neutralitatea climatică și efectele acesteia;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ro-RO" sz="2400" kern="1200"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I</a:t>
            </a:r>
            <a:r>
              <a:rPr lang="ro-RO" sz="2400" kern="1200" noProof="0" err="1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nformare</a:t>
            </a:r>
            <a:r>
              <a:rPr lang="ro-RO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, comunicare și monitorizare a implementării prevederilor </a:t>
            </a:r>
            <a:r>
              <a:rPr lang="ro-RO" sz="2400" b="1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PTJ</a:t>
            </a:r>
            <a:r>
              <a:rPr lang="ro-RO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 și a </a:t>
            </a:r>
            <a:r>
              <a:rPr lang="ro-RO" sz="2400" b="1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PTTJ Mureș</a:t>
            </a:r>
            <a:r>
              <a:rPr lang="ro-RO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, </a:t>
            </a:r>
            <a:r>
              <a:rPr lang="ro-RO" sz="2400">
                <a:latin typeface="Source Sans Pro" panose="020B0503030403020204" pitchFamily="34" charset="0"/>
                <a:ea typeface="Source Sans Pro" panose="020B0503030403020204" pitchFamily="34" charset="0"/>
              </a:rPr>
              <a:t> </a:t>
            </a:r>
            <a:r>
              <a:rPr lang="ro-RO" sz="2400" kern="1200" noProof="0">
                <a:effectLst/>
                <a:latin typeface="Source Sans Pro" panose="020B0503030403020204" pitchFamily="34" charset="0"/>
                <a:ea typeface="Source Sans Pro" panose="020B0503030403020204" pitchFamily="34" charset="0"/>
                <a:cs typeface="+mn-cs"/>
              </a:rPr>
              <a:t>în mod eficient și transparent.</a:t>
            </a:r>
          </a:p>
        </p:txBody>
      </p:sp>
      <p:graphicFrame>
        <p:nvGraphicFramePr>
          <p:cNvPr id="7" name="Substituent conținut 2">
            <a:extLst>
              <a:ext uri="{FF2B5EF4-FFF2-40B4-BE49-F238E27FC236}">
                <a16:creationId xmlns:a16="http://schemas.microsoft.com/office/drawing/2014/main" id="{8655D193-B019-E765-4737-CA9B99AFF0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0078199"/>
              </p:ext>
            </p:extLst>
          </p:nvPr>
        </p:nvGraphicFramePr>
        <p:xfrm>
          <a:off x="5183188" y="987425"/>
          <a:ext cx="6172200" cy="48736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054984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28142EB-FD4E-8269-99F7-5E608D9D1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350" y="1038678"/>
            <a:ext cx="10515600" cy="553004"/>
          </a:xfrm>
        </p:spPr>
        <p:txBody>
          <a:bodyPr anchor="ctr">
            <a:normAutofit/>
          </a:bodyPr>
          <a:lstStyle/>
          <a:p>
            <a:r>
              <a:rPr lang="ro-RO" sz="3300"/>
              <a:t>Apel lansat (stadiu: închis)  </a:t>
            </a:r>
            <a:endParaRPr lang="en-US" sz="3300"/>
          </a:p>
        </p:txBody>
      </p:sp>
      <p:pic>
        <p:nvPicPr>
          <p:cNvPr id="5" name="Picture 4" descr="A green leaf in a circle">
            <a:extLst>
              <a:ext uri="{FF2B5EF4-FFF2-40B4-BE49-F238E27FC236}">
                <a16:creationId xmlns:a16="http://schemas.microsoft.com/office/drawing/2014/main" id="{9C9583B9-1E92-AD36-9DB6-7D9CC5F80D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92" r="-2" b="13189"/>
          <a:stretch>
            <a:fillRect/>
          </a:stretch>
        </p:blipFill>
        <p:spPr>
          <a:xfrm>
            <a:off x="587829" y="1901825"/>
            <a:ext cx="5181600" cy="4351338"/>
          </a:xfrm>
          <a:prstGeom prst="rect">
            <a:avLst/>
          </a:prstGeom>
          <a:noFill/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944D40-9C37-96FE-C1D2-721BE57E98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25787" y="1081314"/>
            <a:ext cx="6266213" cy="5776686"/>
          </a:xfrm>
        </p:spPr>
        <p:txBody>
          <a:bodyPr>
            <a:normAutofit lnSpcReduction="10000"/>
          </a:bodyPr>
          <a:lstStyle/>
          <a:p>
            <a:pPr marL="0" lvl="0" indent="0">
              <a:spcBef>
                <a:spcPts val="0"/>
              </a:spcBef>
              <a:buNone/>
            </a:pPr>
            <a:r>
              <a:rPr lang="ro-RO" sz="2400" b="1" noProof="0">
                <a:effectLst/>
              </a:rPr>
              <a:t>Sprijin pentru ecologizarea și reconversia imobilelor afectate de activități economice în declin sau în transformare</a:t>
            </a:r>
            <a:endParaRPr lang="en-US" sz="2400" b="1"/>
          </a:p>
          <a:p>
            <a:pPr marL="0" lvl="0" indent="0">
              <a:spcBef>
                <a:spcPts val="600"/>
              </a:spcBef>
              <a:buNone/>
            </a:pPr>
            <a:endParaRPr lang="ro-RO" sz="1800" b="1" noProof="0"/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b="1" noProof="0"/>
              <a:t>Perioadă depunere</a:t>
            </a:r>
            <a:r>
              <a:rPr lang="ro-RO" sz="1900" noProof="0">
                <a:effectLst/>
              </a:rPr>
              <a:t>: </a:t>
            </a:r>
            <a:r>
              <a:rPr lang="ro-RO" sz="1900" b="1" noProof="0">
                <a:solidFill>
                  <a:srgbClr val="74B92B"/>
                </a:solidFill>
                <a:effectLst/>
              </a:rPr>
              <a:t>28.02.2025</a:t>
            </a:r>
            <a:r>
              <a:rPr lang="ro-RO" sz="1900" b="1" noProof="0">
                <a:solidFill>
                  <a:srgbClr val="74B92B"/>
                </a:solidFill>
              </a:rPr>
              <a:t> - </a:t>
            </a:r>
            <a:r>
              <a:rPr lang="ro-RO" sz="1900" b="1" noProof="0">
                <a:solidFill>
                  <a:srgbClr val="74B92B"/>
                </a:solidFill>
                <a:effectLst/>
              </a:rPr>
              <a:t>30.09.2025</a:t>
            </a:r>
            <a:endParaRPr lang="en-US" sz="1900" b="1" noProof="0">
              <a:solidFill>
                <a:srgbClr val="74B92B"/>
              </a:solidFill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b="1" noProof="0">
                <a:effectLst/>
              </a:rPr>
              <a:t>Solicitanți eligibili</a:t>
            </a:r>
            <a:r>
              <a:rPr lang="ro-RO" sz="1900" noProof="0">
                <a:effectLst/>
              </a:rPr>
              <a:t>: UAT-uri (județ, municipii, orașe, comune</a:t>
            </a:r>
            <a:endParaRPr lang="en-US" sz="1900" noProof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b="1" noProof="0">
                <a:effectLst/>
              </a:rPr>
              <a:t>Valoare alocare apel</a:t>
            </a:r>
            <a:r>
              <a:rPr lang="ro-RO" sz="1900" noProof="0">
                <a:effectLst/>
              </a:rPr>
              <a:t>: </a:t>
            </a:r>
            <a:r>
              <a:rPr lang="ro-RO" sz="1900" b="1">
                <a:solidFill>
                  <a:srgbClr val="74B92B"/>
                </a:solidFill>
              </a:rPr>
              <a:t>39.375.063,30</a:t>
            </a:r>
            <a:r>
              <a:rPr lang="ro-RO" sz="1900" noProof="0">
                <a:effectLst/>
              </a:rPr>
              <a:t> RON</a:t>
            </a:r>
            <a:endParaRPr lang="en-US" sz="1900"/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b="1" noProof="0">
                <a:effectLst/>
              </a:rPr>
              <a:t>Activități eligibile</a:t>
            </a:r>
            <a:r>
              <a:rPr lang="ro-RO" sz="1900" noProof="0">
                <a:effectLst/>
              </a:rPr>
              <a:t>: </a:t>
            </a:r>
            <a:endParaRPr lang="en-US" sz="1900" noProof="0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noProof="0"/>
              <a:t>Remedierea/ decontaminarea și reconversia siturilor contaminate, a imobilelor industriale dezafectate, a imobilelor degradate/  dezafectate/ abandonate</a:t>
            </a:r>
          </a:p>
          <a:p>
            <a:pPr marL="0" lvl="0" indent="0">
              <a:spcBef>
                <a:spcPts val="600"/>
              </a:spcBef>
              <a:buNone/>
            </a:pPr>
            <a:endParaRPr lang="ro-RO" sz="1900" b="1">
              <a:effectLst/>
            </a:endParaRPr>
          </a:p>
          <a:p>
            <a:pPr marL="0" lvl="0" indent="0">
              <a:spcBef>
                <a:spcPts val="600"/>
              </a:spcBef>
              <a:buNone/>
            </a:pPr>
            <a:r>
              <a:rPr lang="ro-RO" sz="1900" b="1"/>
              <a:t>Situația în data de 30 septembrie 2025</a:t>
            </a:r>
          </a:p>
          <a:p>
            <a:pPr>
              <a:spcBef>
                <a:spcPts val="600"/>
              </a:spcBef>
            </a:pPr>
            <a:r>
              <a:rPr lang="ro-RO" sz="1900" b="1">
                <a:solidFill>
                  <a:srgbClr val="74B92B"/>
                </a:solidFill>
              </a:rPr>
              <a:t>4 </a:t>
            </a:r>
            <a:r>
              <a:rPr lang="ro-RO" sz="1900" b="1"/>
              <a:t>proiecte depuse</a:t>
            </a:r>
            <a:endParaRPr lang="ro-RO" sz="1900"/>
          </a:p>
          <a:p>
            <a:pPr>
              <a:spcBef>
                <a:spcPts val="600"/>
              </a:spcBef>
            </a:pPr>
            <a:r>
              <a:rPr lang="ro-RO" sz="1900" b="1"/>
              <a:t>Valoarea totală: 78.285.609,50 RON</a:t>
            </a:r>
          </a:p>
          <a:p>
            <a:pPr>
              <a:spcBef>
                <a:spcPts val="600"/>
              </a:spcBef>
            </a:pPr>
            <a:r>
              <a:rPr lang="ro-RO" sz="1900" b="1"/>
              <a:t>Valoare solicitată : </a:t>
            </a:r>
            <a:r>
              <a:rPr lang="ro-RO" sz="1900" b="1">
                <a:solidFill>
                  <a:srgbClr val="74B92B"/>
                </a:solidFill>
              </a:rPr>
              <a:t>67.533.356</a:t>
            </a:r>
            <a:r>
              <a:rPr lang="ro-RO" sz="1900" b="1"/>
              <a:t> RON</a:t>
            </a:r>
          </a:p>
          <a:p>
            <a:pPr>
              <a:spcBef>
                <a:spcPts val="600"/>
              </a:spcBef>
            </a:pPr>
            <a:r>
              <a:rPr lang="ro-RO" sz="1900" b="1"/>
              <a:t>Acoperire apel : </a:t>
            </a:r>
            <a:r>
              <a:rPr lang="ro-RO" sz="1900" b="1">
                <a:solidFill>
                  <a:srgbClr val="74B92B"/>
                </a:solidFill>
              </a:rPr>
              <a:t>171,51</a:t>
            </a:r>
            <a:r>
              <a:rPr lang="ro-RO" sz="1900" b="1"/>
              <a:t>%</a:t>
            </a:r>
          </a:p>
          <a:p>
            <a:pPr>
              <a:spcBef>
                <a:spcPts val="600"/>
              </a:spcBef>
            </a:pPr>
            <a:endParaRPr lang="ro-RO" sz="1800" b="1"/>
          </a:p>
          <a:p>
            <a:pPr marL="0" lvl="0" indent="0">
              <a:spcBef>
                <a:spcPts val="600"/>
              </a:spcBef>
              <a:buNone/>
            </a:pPr>
            <a:endParaRPr lang="ro-RO" sz="1500" b="1"/>
          </a:p>
          <a:p>
            <a:pPr marL="0" lvl="0" indent="0">
              <a:spcBef>
                <a:spcPts val="600"/>
              </a:spcBef>
              <a:buNone/>
            </a:pPr>
            <a:endParaRPr lang="ro-RO" sz="14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49972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78E61B-D129-751D-1CCB-C17C2B834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6DFC89-CF37-C8BB-A29F-3DB74B9AF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547" y="945551"/>
            <a:ext cx="10515600" cy="616800"/>
          </a:xfrm>
        </p:spPr>
        <p:txBody>
          <a:bodyPr/>
          <a:lstStyle/>
          <a:p>
            <a:r>
              <a:rPr lang="ro-RO"/>
              <a:t>Apel lansat (stadiu: </a:t>
            </a:r>
            <a:r>
              <a:rPr lang="ro-RO">
                <a:solidFill>
                  <a:srgbClr val="74B92B"/>
                </a:solidFill>
              </a:rPr>
              <a:t>activ</a:t>
            </a:r>
            <a:r>
              <a:rPr lang="ro-RO"/>
              <a:t>)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32F1FF-3F03-9EBE-00A5-8D6D44226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575" y="1562351"/>
            <a:ext cx="8472572" cy="5295649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200" b="1">
                <a:solidFill>
                  <a:srgbClr val="004540"/>
                </a:solidFill>
              </a:rPr>
              <a:t>Sprijin pentru creșterea durabilă a microîntreprinderilor și </a:t>
            </a:r>
            <a:endParaRPr lang="en-US" sz="2200" b="1">
              <a:solidFill>
                <a:srgbClr val="00454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200" b="1">
                <a:solidFill>
                  <a:srgbClr val="004540"/>
                </a:solidFill>
              </a:rPr>
              <a:t>crearea de locuri de muncă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000">
              <a:solidFill>
                <a:srgbClr val="00454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800" b="1"/>
              <a:t>Perioadă depunere</a:t>
            </a:r>
            <a:r>
              <a:rPr lang="ro-RO" sz="1800"/>
              <a:t>: </a:t>
            </a:r>
            <a:r>
              <a:rPr lang="en-US" sz="1800"/>
              <a:t>			</a:t>
            </a:r>
            <a:r>
              <a:rPr lang="ro-RO" sz="1800" b="1">
                <a:solidFill>
                  <a:srgbClr val="74B92B"/>
                </a:solidFill>
              </a:rPr>
              <a:t>30.07.2025 - 30.11.2025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800" b="1"/>
              <a:t>Buget alocat</a:t>
            </a:r>
            <a:r>
              <a:rPr lang="ro-RO" sz="1800"/>
              <a:t>: </a:t>
            </a:r>
            <a:r>
              <a:rPr lang="en-US" sz="1800"/>
              <a:t>				</a:t>
            </a:r>
            <a:r>
              <a:rPr lang="ro-RO" sz="1800" b="1">
                <a:solidFill>
                  <a:srgbClr val="74B92B"/>
                </a:solidFill>
              </a:rPr>
              <a:t>22.374.330</a:t>
            </a:r>
            <a:r>
              <a:rPr lang="ro-RO" sz="1800"/>
              <a:t>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800" b="1"/>
              <a:t>Solicitanți eligibili</a:t>
            </a:r>
            <a:r>
              <a:rPr lang="ro-RO" sz="1800"/>
              <a:t>:  </a:t>
            </a:r>
            <a:r>
              <a:rPr lang="en-US" sz="1800"/>
              <a:t>			</a:t>
            </a:r>
            <a:r>
              <a:rPr lang="ro-RO" sz="1800"/>
              <a:t>microîntreprinderi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1800" b="1"/>
              <a:t>Valoare finanțare nerambursabilă</a:t>
            </a:r>
            <a:r>
              <a:rPr lang="ro-RO" sz="1800"/>
              <a:t>: </a:t>
            </a:r>
            <a:r>
              <a:rPr lang="en-US" sz="1800"/>
              <a:t>	</a:t>
            </a:r>
            <a:r>
              <a:rPr lang="ro-RO" sz="1800" b="1">
                <a:solidFill>
                  <a:srgbClr val="74B92B"/>
                </a:solidFill>
              </a:rPr>
              <a:t>50.000 EUR – 300.000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1800" b="1">
                <a:solidFill>
                  <a:srgbClr val="74B92B"/>
                </a:solidFill>
              </a:rPr>
              <a:t>Principalele activități finanțate</a:t>
            </a:r>
            <a:r>
              <a:rPr lang="ro-RO" sz="1800">
                <a:solidFill>
                  <a:srgbClr val="74B92B"/>
                </a:solidFill>
              </a:rPr>
              <a:t>: </a:t>
            </a:r>
            <a:endParaRPr lang="en-US" sz="1800">
              <a:solidFill>
                <a:srgbClr val="74B92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/>
              <a:t>achiziționarea de mijloace fixe,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/>
              <a:t>lucrări de construcție, modernizare, extindere a spațiilor  de producție/ prestare de servicii existente,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/>
              <a:t>organizare evenimente, consultanță, proiectare, CDI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None/>
            </a:pPr>
            <a:endParaRPr lang="ro-RO" sz="1800"/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None/>
            </a:pPr>
            <a:r>
              <a:rPr lang="ro-RO" sz="1800" b="1"/>
              <a:t>Situația în data de 30 septembrie 2025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 b="1">
                <a:solidFill>
                  <a:srgbClr val="74B92B"/>
                </a:solidFill>
              </a:rPr>
              <a:t>74 </a:t>
            </a:r>
            <a:r>
              <a:rPr lang="ro-RO" sz="1800" b="1"/>
              <a:t>proiecte depuse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 b="1"/>
              <a:t>Valoarea totală: 124.421.519,36 RON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 b="1"/>
              <a:t>Valoare solicitată : </a:t>
            </a:r>
            <a:r>
              <a:rPr lang="ro-RO" sz="1800" b="1">
                <a:solidFill>
                  <a:srgbClr val="74B92B"/>
                </a:solidFill>
              </a:rPr>
              <a:t>91.405.438,08</a:t>
            </a:r>
            <a:r>
              <a:rPr lang="ro-RO" sz="1800" b="1"/>
              <a:t> RON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1800" b="1"/>
              <a:t>Acoperire apel : </a:t>
            </a:r>
            <a:r>
              <a:rPr lang="ro-RO" sz="1800" b="1">
                <a:solidFill>
                  <a:srgbClr val="74B92B"/>
                </a:solidFill>
              </a:rPr>
              <a:t>82,08</a:t>
            </a:r>
            <a:r>
              <a:rPr lang="ro-RO" sz="1800" b="1"/>
              <a:t> %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  <a:buNone/>
            </a:pPr>
            <a:r>
              <a:rPr lang="ro-RO" sz="2000"/>
              <a:t>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00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kern="100">
              <a:cs typeface="Times New Roman" panose="02020603050405020304" pitchFamily="18" charset="0"/>
            </a:endParaRPr>
          </a:p>
        </p:txBody>
      </p:sp>
      <p:pic>
        <p:nvPicPr>
          <p:cNvPr id="5" name="Picture 4" descr="A green pin with a leaf in the center&#10;&#10;AI-generated content may be incorrect.">
            <a:extLst>
              <a:ext uri="{FF2B5EF4-FFF2-40B4-BE49-F238E27FC236}">
                <a16:creationId xmlns:a16="http://schemas.microsoft.com/office/drawing/2014/main" id="{C49FD4AF-09E2-4F30-2119-AA0F693960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78" y="2081297"/>
            <a:ext cx="3681574" cy="3681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44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9DE329-F06E-F636-9442-3B581F370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FE0294-EC34-2109-43FB-151CC2E44C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1547" y="945551"/>
            <a:ext cx="10515600" cy="616800"/>
          </a:xfrm>
        </p:spPr>
        <p:txBody>
          <a:bodyPr/>
          <a:lstStyle/>
          <a:p>
            <a:r>
              <a:rPr lang="ro-RO"/>
              <a:t>Apel relansat (stadiu: </a:t>
            </a:r>
            <a:r>
              <a:rPr lang="ro-RO">
                <a:solidFill>
                  <a:srgbClr val="74B92B"/>
                </a:solidFill>
              </a:rPr>
              <a:t>activ</a:t>
            </a:r>
            <a:r>
              <a:rPr lang="ro-RO"/>
              <a:t>)</a:t>
            </a:r>
            <a:endParaRPr lang="en-US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BFE7DA5-902A-A513-9A55-4BFE4CE8FF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4575" y="1562351"/>
            <a:ext cx="8472572" cy="5295649"/>
          </a:xfrm>
        </p:spPr>
        <p:txBody>
          <a:bodyPr>
            <a:noAutofit/>
          </a:bodyPr>
          <a:lstStyle/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400" b="1">
                <a:solidFill>
                  <a:srgbClr val="004540"/>
                </a:solidFill>
              </a:rPr>
              <a:t>Investiții pentru dezvoltarea IMM care sprijină creșterea durabilă și crearea de locuri de muncă  - INVESTIȚII PRODUCTIVE ÎN IMM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400">
              <a:solidFill>
                <a:srgbClr val="004540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/>
              <a:t>Perioadă depunere</a:t>
            </a:r>
            <a:r>
              <a:rPr lang="ro-RO" sz="2000"/>
              <a:t>: </a:t>
            </a:r>
            <a:r>
              <a:rPr lang="en-US" sz="2000"/>
              <a:t>			</a:t>
            </a:r>
            <a:r>
              <a:rPr lang="ro-RO" sz="2000" b="1">
                <a:solidFill>
                  <a:srgbClr val="74B92B"/>
                </a:solidFill>
              </a:rPr>
              <a:t>01.11.2025 - 28.02.2026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/>
              <a:t>Buget alocat</a:t>
            </a:r>
            <a:r>
              <a:rPr lang="ro-RO" sz="2000"/>
              <a:t>: </a:t>
            </a:r>
            <a:r>
              <a:rPr lang="en-US" sz="2000"/>
              <a:t>				</a:t>
            </a:r>
            <a:r>
              <a:rPr lang="ro-RO" sz="2000" b="1">
                <a:solidFill>
                  <a:srgbClr val="74B92B"/>
                </a:solidFill>
              </a:rPr>
              <a:t>17.184.011,71</a:t>
            </a:r>
            <a:r>
              <a:rPr lang="ro-RO" sz="2000"/>
              <a:t> EUR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/>
              <a:t>Solicitanți eligibili</a:t>
            </a:r>
            <a:r>
              <a:rPr lang="ro-RO" sz="2000"/>
              <a:t>:  </a:t>
            </a:r>
            <a:r>
              <a:rPr lang="en-US" sz="2000"/>
              <a:t>			</a:t>
            </a:r>
            <a:r>
              <a:rPr lang="ro-RO" sz="2000"/>
              <a:t>IMM-uri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o-RO" sz="2000" b="1"/>
              <a:t>Valoare finanțare nerambursabilă</a:t>
            </a:r>
            <a:r>
              <a:rPr lang="ro-RO" sz="2000"/>
              <a:t>: </a:t>
            </a:r>
            <a:r>
              <a:rPr lang="en-US" sz="2000"/>
              <a:t>	</a:t>
            </a:r>
            <a:r>
              <a:rPr lang="ro-RO" sz="2000" b="1">
                <a:solidFill>
                  <a:srgbClr val="74B92B"/>
                </a:solidFill>
              </a:rPr>
              <a:t>300.000 EUR – 8.000.000 EUR</a:t>
            </a: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endParaRPr lang="ro-RO" sz="2000" b="1">
              <a:solidFill>
                <a:srgbClr val="74B92B"/>
              </a:solidFill>
            </a:endParaRPr>
          </a:p>
          <a:p>
            <a:pPr marL="0" lvl="0" indent="0" algn="just">
              <a:lnSpc>
                <a:spcPct val="100000"/>
              </a:lnSpc>
              <a:spcBef>
                <a:spcPts val="600"/>
              </a:spcBef>
              <a:buNone/>
            </a:pPr>
            <a:r>
              <a:rPr lang="ro-RO" sz="2000" b="1">
                <a:solidFill>
                  <a:srgbClr val="74B92B"/>
                </a:solidFill>
              </a:rPr>
              <a:t>Principalele activități finanțate</a:t>
            </a:r>
            <a:r>
              <a:rPr lang="ro-RO" sz="2000">
                <a:solidFill>
                  <a:srgbClr val="74B92B"/>
                </a:solidFill>
              </a:rPr>
              <a:t>: </a:t>
            </a:r>
            <a:endParaRPr lang="en-US" sz="2000">
              <a:solidFill>
                <a:srgbClr val="74B92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000"/>
              <a:t>crearea unei unități noi de producție și/sau servicii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000"/>
              <a:t>extinderea capacității unei unități existente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00C578"/>
              </a:buClr>
            </a:pPr>
            <a:r>
              <a:rPr lang="ro-RO" sz="2000"/>
              <a:t>diversificarea producției unei unități prin produse/servicii care nu au fost fabricate/prestate anterior în unitate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ro-RO" sz="2000"/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buNone/>
              <a:tabLst>
                <a:tab pos="457200" algn="l"/>
              </a:tabLst>
            </a:pPr>
            <a:endParaRPr lang="en-US" sz="2000" kern="100">
              <a:cs typeface="Times New Roman" panose="02020603050405020304" pitchFamily="18" charset="0"/>
            </a:endParaRPr>
          </a:p>
        </p:txBody>
      </p:sp>
      <p:pic>
        <p:nvPicPr>
          <p:cNvPr id="7" name="Imagine 6" descr="O imagine care conține bec&#10;&#10;Conținutul generat de inteligența artificială poate fi incorect.">
            <a:extLst>
              <a:ext uri="{FF2B5EF4-FFF2-40B4-BE49-F238E27FC236}">
                <a16:creationId xmlns:a16="http://schemas.microsoft.com/office/drawing/2014/main" id="{9313DFFE-358A-887A-DDE8-FF3E46CAD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42" y="2405575"/>
            <a:ext cx="2013893" cy="312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5537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ă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1694</Words>
  <Application>Microsoft Office PowerPoint</Application>
  <PresentationFormat>Ecran lat</PresentationFormat>
  <Paragraphs>276</Paragraphs>
  <Slides>18</Slides>
  <Notes>8</Notes>
  <HiddenSlides>0</HiddenSlides>
  <MMClips>0</MMClips>
  <ScaleCrop>false</ScaleCrop>
  <HeadingPairs>
    <vt:vector size="6" baseType="variant">
      <vt:variant>
        <vt:lpstr>Fonturi utilizate</vt:lpstr>
      </vt:variant>
      <vt:variant>
        <vt:i4>5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18</vt:i4>
      </vt:variant>
    </vt:vector>
  </HeadingPairs>
  <TitlesOfParts>
    <vt:vector size="24" baseType="lpstr">
      <vt:lpstr>Aptos</vt:lpstr>
      <vt:lpstr>Arial</vt:lpstr>
      <vt:lpstr>Source Sans Pro</vt:lpstr>
      <vt:lpstr>Times New Roman</vt:lpstr>
      <vt:lpstr>Wingdings</vt:lpstr>
      <vt:lpstr>Office Theme</vt:lpstr>
      <vt:lpstr>Stadiul de implementare a Programului Tranziție Justă în județul Mureș</vt:lpstr>
      <vt:lpstr>Cuprins</vt:lpstr>
      <vt:lpstr>Context general</vt:lpstr>
      <vt:lpstr>Apel lansat (stadiu: închis)</vt:lpstr>
      <vt:lpstr>Domenii de activitate în care au fost semnate contracte de finanțare în cadrul apelului pentru investiții productive destinate IMM-urilor  </vt:lpstr>
      <vt:lpstr>Apel lansat (stadiu: închis)</vt:lpstr>
      <vt:lpstr>Apel lansat (stadiu: închis)  </vt:lpstr>
      <vt:lpstr>Apel lansat (stadiu: activ)</vt:lpstr>
      <vt:lpstr>Apel relansat (stadiu: activ)</vt:lpstr>
      <vt:lpstr>Apel relansat (stadiu: activ) </vt:lpstr>
      <vt:lpstr>Apel în pregătire (stadiu: consultare publică închisă) </vt:lpstr>
      <vt:lpstr>Apel în pregătire (stadiu: consultare publică închisă) </vt:lpstr>
      <vt:lpstr>Apel în pregătire (stadiu: consultare publică) </vt:lpstr>
      <vt:lpstr>Calendarul estimativ de lansare alte apeluri </vt:lpstr>
      <vt:lpstr>Calendarul estimativ de lansare alte apeluri </vt:lpstr>
      <vt:lpstr>Calendarul estimativ de lansare alte apeluri </vt:lpstr>
      <vt:lpstr>Calendarul estimativ de lansare alte apeluri </vt:lpstr>
      <vt:lpstr>Prezentare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Madalina Randasu</dc:creator>
  <cp:lastModifiedBy>Tranzitie Justa</cp:lastModifiedBy>
  <cp:revision>4</cp:revision>
  <cp:lastPrinted>2025-06-30T13:52:15Z</cp:lastPrinted>
  <dcterms:created xsi:type="dcterms:W3CDTF">2025-05-15T05:18:39Z</dcterms:created>
  <dcterms:modified xsi:type="dcterms:W3CDTF">2025-10-29T10:53:36Z</dcterms:modified>
</cp:coreProperties>
</file>